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11_703C8D75.xml" ContentType="application/vnd.ms-powerpoint.comments+xml"/>
  <Override PartName="/ppt/notesSlides/notesSlide13.xml" ContentType="application/vnd.openxmlformats-officedocument.presentationml.notesSlide+xml"/>
  <Override PartName="/ppt/comments/modernComment_121_5F4A6113.xml" ContentType="application/vnd.ms-powerpoint.comments+xml"/>
  <Override PartName="/ppt/notesSlides/notesSlide14.xml" ContentType="application/vnd.openxmlformats-officedocument.presentationml.notesSlide+xml"/>
  <Override PartName="/ppt/comments/modernComment_11B_B0AB5710.xml" ContentType="application/vnd.ms-powerpoint.comments+xml"/>
  <Override PartName="/ppt/notesSlides/notesSlide15.xml" ContentType="application/vnd.openxmlformats-officedocument.presentationml.notesSlide+xml"/>
  <Override PartName="/ppt/comments/modernComment_11A_2B82F70C.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48" r:id="rId5"/>
  </p:sldMasterIdLst>
  <p:notesMasterIdLst>
    <p:notesMasterId r:id="rId28"/>
  </p:notesMasterIdLst>
  <p:sldIdLst>
    <p:sldId id="257" r:id="rId6"/>
    <p:sldId id="268" r:id="rId7"/>
    <p:sldId id="260" r:id="rId8"/>
    <p:sldId id="275" r:id="rId9"/>
    <p:sldId id="276" r:id="rId10"/>
    <p:sldId id="281" r:id="rId11"/>
    <p:sldId id="272" r:id="rId12"/>
    <p:sldId id="284" r:id="rId13"/>
    <p:sldId id="277" r:id="rId14"/>
    <p:sldId id="285" r:id="rId15"/>
    <p:sldId id="278" r:id="rId16"/>
    <p:sldId id="286" r:id="rId17"/>
    <p:sldId id="279" r:id="rId18"/>
    <p:sldId id="287" r:id="rId19"/>
    <p:sldId id="280" r:id="rId20"/>
    <p:sldId id="288" r:id="rId21"/>
    <p:sldId id="271" r:id="rId22"/>
    <p:sldId id="273" r:id="rId23"/>
    <p:sldId id="289" r:id="rId24"/>
    <p:sldId id="269" r:id="rId25"/>
    <p:sldId id="283" r:id="rId26"/>
    <p:sldId id="282" r:id="rId2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830B48A-7279-DAAE-C488-AB429C66CD1E}" name="Camille Duquesne" initials="CD" userId="S::camille.duquesne@epita.fr::5d97fa46-f766-4fe8-a1c4-d0b77536de41" providerId="AD"/>
  <p188:author id="{AFF56BC2-C995-0074-2467-5B681B1FF186}" name="David Jung" initials="DJ" userId="S::david.jung@ia-institut.fr::f24a10a6-660e-4812-8a80-8062dd4f45c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9F9FA1"/>
    <a:srgbClr val="5AABB8"/>
    <a:srgbClr val="B80E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C68063-FE16-4358-B10B-1294143720CA}" v="532" dt="2023-04-28T12:05:25.731"/>
    <p1510:client id="{7C9F3B63-6C98-67CA-6C76-4BC6AAAAE8E6}" v="137" dt="2023-05-02T08:17:06.621"/>
    <p1510:client id="{84718CA1-E4AF-B791-4694-8904698BE81A}" v="421" dt="2023-04-26T14:18:38.383"/>
    <p1510:client id="{89DE5681-C941-445A-A2BA-4BC7EB7216AA}" v="2320" dt="2023-05-02T00:01:43.010"/>
    <p1510:client id="{8D104EB2-46E5-07BE-CB90-3F353C2D935D}" v="99" dt="2023-05-02T07:31:37.816"/>
    <p1510:client id="{9F17DF1A-9CD9-F65A-071F-B6A877FEB72D}" v="19" dt="2023-05-02T00:03:55.541"/>
    <p1510:client id="{BAB99613-5D0C-B8C5-E0F0-44606D38B22F}" v="1139" dt="2023-04-28T14:31:53.470"/>
    <p1510:client id="{F9D9E5FB-7F7E-F10D-12D9-494307EF9714}" v="290" dt="2023-04-28T09:49:25.661"/>
    <p1510:client id="{FDF9ADC8-5AB5-36C0-6470-0BA3078189DC}" v="6" dt="2023-04-27T13:56:24.883"/>
    <p1510:client id="{FEAFA6ED-1AA7-590B-C9AE-E92D0B0F4571}" v="1120" dt="2023-05-02T00:01:43.5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 Id="rId8" Type="http://schemas.openxmlformats.org/officeDocument/2006/relationships/slide" Target="slides/slide3.xml"/></Relationships>
</file>

<file path=ppt/comments/modernComment_111_703C8D75.xml><?xml version="1.0" encoding="utf-8"?>
<p188:cmLst xmlns:a="http://schemas.openxmlformats.org/drawingml/2006/main" xmlns:r="http://schemas.openxmlformats.org/officeDocument/2006/relationships" xmlns:p188="http://schemas.microsoft.com/office/powerpoint/2018/8/main">
  <p188:cm id="{BC383CEC-0C7E-4B74-9FD3-1BC6EA3FF5E1}" authorId="{D830B48A-7279-DAAE-C488-AB429C66CD1E}" status="resolved" created="2023-04-28T10:38:14.332" complete="100000">
    <ac:deMkLst xmlns:ac="http://schemas.microsoft.com/office/drawing/2013/main/command">
      <pc:docMk xmlns:pc="http://schemas.microsoft.com/office/powerpoint/2013/main/command"/>
      <pc:sldMk xmlns:pc="http://schemas.microsoft.com/office/powerpoint/2013/main/command" cId="1883016565" sldId="273"/>
      <ac:spMk id="6" creationId="{8B13A5CB-2E90-726C-902E-C1B7E8BF8BBB}"/>
    </ac:deMkLst>
    <p188:replyLst>
      <p188:reply id="{26BEEA7E-C728-4EE8-871E-516DE5FBD140}" authorId="{AFF56BC2-C995-0074-2467-5B681B1FF186}" created="2023-04-28T10:59:42.027">
        <p188:txBody>
          <a:bodyPr/>
          <a:lstStyle/>
          <a:p>
            <a:r>
              <a:rPr lang="en-US"/>
              <a:t>oui</a:t>
            </a:r>
          </a:p>
        </p188:txBody>
      </p188:reply>
    </p188:replyLst>
    <p188:txBody>
      <a:bodyPr/>
      <a:lstStyle/>
      <a:p>
        <a:r>
          <a:rPr lang="fr-FR"/>
          <a:t>[@David Jung] est ce que c'est moi qui noterais les rendus finaux de projet ?</a:t>
        </a:r>
      </a:p>
    </p188:txBody>
  </p188:cm>
</p188:cmLst>
</file>

<file path=ppt/comments/modernComment_11A_2B82F70C.xml><?xml version="1.0" encoding="utf-8"?>
<p188:cmLst xmlns:a="http://schemas.openxmlformats.org/drawingml/2006/main" xmlns:r="http://schemas.openxmlformats.org/officeDocument/2006/relationships" xmlns:p188="http://schemas.microsoft.com/office/powerpoint/2018/8/main">
  <p188:cm id="{08E4DF4D-7540-4798-83EE-45B5A32E06BA}" authorId="{D830B48A-7279-DAAE-C488-AB429C66CD1E}" status="resolved" created="2023-04-28T10:38:14.332">
    <ac:deMkLst xmlns:ac="http://schemas.microsoft.com/office/drawing/2013/main/command">
      <pc:docMk xmlns:pc="http://schemas.microsoft.com/office/powerpoint/2013/main/command"/>
      <pc:sldMk xmlns:pc="http://schemas.microsoft.com/office/powerpoint/2013/main/command" cId="1883016565" sldId="273"/>
      <ac:spMk id="6" creationId="{8B13A5CB-2E90-726C-902E-C1B7E8BF8BBB}"/>
    </ac:deMkLst>
    <p188:replyLst>
      <p188:reply id="{26BEEA7E-C728-4EE8-871E-516DE5FBD140}" authorId="{AFF56BC2-C995-0074-2467-5B681B1FF186}" created="2023-04-28T10:59:42.027">
        <p188:txBody>
          <a:bodyPr/>
          <a:lstStyle/>
          <a:p>
            <a:r>
              <a:rPr lang="en-US"/>
              <a:t>oui</a:t>
            </a:r>
          </a:p>
        </p188:txBody>
      </p188:reply>
    </p188:replyLst>
    <p188:txBody>
      <a:bodyPr/>
      <a:lstStyle/>
      <a:p>
        <a:r>
          <a:rPr lang="fr-FR"/>
          <a:t>[@David Jung] est ce que c'est moi qui noterais les rendus finaux de projet ?</a:t>
        </a:r>
      </a:p>
    </p188:txBody>
  </p188:cm>
</p188:cmLst>
</file>

<file path=ppt/comments/modernComment_11B_B0AB5710.xml><?xml version="1.0" encoding="utf-8"?>
<p188:cmLst xmlns:a="http://schemas.openxmlformats.org/drawingml/2006/main" xmlns:r="http://schemas.openxmlformats.org/officeDocument/2006/relationships" xmlns:p188="http://schemas.microsoft.com/office/powerpoint/2018/8/main">
  <p188:cm id="{3A59395B-4AD9-4E85-8B26-D8C568F01F49}" authorId="{D830B48A-7279-DAAE-C488-AB429C66CD1E}" status="resolved" created="2023-04-28T10:38:14.332">
    <ac:deMkLst xmlns:ac="http://schemas.microsoft.com/office/drawing/2013/main/command">
      <pc:docMk xmlns:pc="http://schemas.microsoft.com/office/powerpoint/2013/main/command"/>
      <pc:sldMk xmlns:pc="http://schemas.microsoft.com/office/powerpoint/2013/main/command" cId="1883016565" sldId="273"/>
      <ac:spMk id="6" creationId="{8B13A5CB-2E90-726C-902E-C1B7E8BF8BBB}"/>
    </ac:deMkLst>
    <p188:replyLst>
      <p188:reply id="{26BEEA7E-C728-4EE8-871E-516DE5FBD140}" authorId="{AFF56BC2-C995-0074-2467-5B681B1FF186}" created="2023-04-28T10:59:42.027">
        <p188:txBody>
          <a:bodyPr/>
          <a:lstStyle/>
          <a:p>
            <a:r>
              <a:rPr lang="en-US"/>
              <a:t>oui</a:t>
            </a:r>
          </a:p>
        </p188:txBody>
      </p188:reply>
    </p188:replyLst>
    <p188:txBody>
      <a:bodyPr/>
      <a:lstStyle/>
      <a:p>
        <a:r>
          <a:rPr lang="fr-FR"/>
          <a:t>[@David Jung] est ce que c'est moi qui noterais les rendus finaux de projet ?</a:t>
        </a:r>
      </a:p>
    </p188:txBody>
  </p188:cm>
</p188:cmLst>
</file>

<file path=ppt/comments/modernComment_121_5F4A6113.xml><?xml version="1.0" encoding="utf-8"?>
<p188:cmLst xmlns:a="http://schemas.openxmlformats.org/drawingml/2006/main" xmlns:r="http://schemas.openxmlformats.org/officeDocument/2006/relationships" xmlns:p188="http://schemas.microsoft.com/office/powerpoint/2018/8/main">
  <p188:cm id="{F4CA81A0-D5E3-46BC-8889-9F7DC12A1252}" authorId="{D830B48A-7279-DAAE-C488-AB429C66CD1E}" status="resolved" created="2023-04-28T10:38:14.332">
    <ac:deMkLst xmlns:ac="http://schemas.microsoft.com/office/drawing/2013/main/command">
      <pc:docMk xmlns:pc="http://schemas.microsoft.com/office/powerpoint/2013/main/command"/>
      <pc:sldMk xmlns:pc="http://schemas.microsoft.com/office/powerpoint/2013/main/command" cId="1883016565" sldId="273"/>
      <ac:spMk id="6" creationId="{8B13A5CB-2E90-726C-902E-C1B7E8BF8BBB}"/>
    </ac:deMkLst>
    <p188:replyLst>
      <p188:reply id="{26BEEA7E-C728-4EE8-871E-516DE5FBD140}" authorId="{AFF56BC2-C995-0074-2467-5B681B1FF186}" created="2023-04-28T10:59:42.027">
        <p188:txBody>
          <a:bodyPr/>
          <a:lstStyle/>
          <a:p>
            <a:r>
              <a:rPr lang="en-US"/>
              <a:t>oui</a:t>
            </a:r>
          </a:p>
        </p188:txBody>
      </p188:reply>
    </p188:replyLst>
    <p188:txBody>
      <a:bodyPr/>
      <a:lstStyle/>
      <a:p>
        <a:r>
          <a:rPr lang="fr-FR"/>
          <a:t>[@David Jung] est ce que c'est moi qui noterais les rendus finaux de projet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49FFC0-C6C1-4834-B126-D82ED9093754}"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fr-FR"/>
        </a:p>
      </dgm:t>
    </dgm:pt>
    <dgm:pt modelId="{5F611A77-8C52-4970-9E44-6BBF10662F6D}">
      <dgm:prSet phldrT="[Texte]"/>
      <dgm:spPr>
        <a:solidFill>
          <a:srgbClr val="B80D80"/>
        </a:solidFill>
      </dgm:spPr>
      <dgm:t>
        <a:bodyPr/>
        <a:lstStyle/>
        <a:p>
          <a:r>
            <a:rPr lang="fr-FR">
              <a:highlight>
                <a:srgbClr val="B80D80"/>
              </a:highlight>
            </a:rPr>
            <a:t>projet</a:t>
          </a:r>
        </a:p>
      </dgm:t>
    </dgm:pt>
    <dgm:pt modelId="{F574C095-A296-493C-B2DF-97F0325348B5}" type="parTrans" cxnId="{84533AC9-2C96-4B76-8A8F-45508186E02F}">
      <dgm:prSet/>
      <dgm:spPr/>
      <dgm:t>
        <a:bodyPr/>
        <a:lstStyle/>
        <a:p>
          <a:endParaRPr lang="fr-FR"/>
        </a:p>
      </dgm:t>
    </dgm:pt>
    <dgm:pt modelId="{0D6B3132-A865-45F3-9496-7FC386984602}" type="sibTrans" cxnId="{84533AC9-2C96-4B76-8A8F-45508186E02F}">
      <dgm:prSet/>
      <dgm:spPr/>
      <dgm:t>
        <a:bodyPr/>
        <a:lstStyle/>
        <a:p>
          <a:endParaRPr lang="fr-FR"/>
        </a:p>
      </dgm:t>
    </dgm:pt>
    <dgm:pt modelId="{89C8FD33-7E3F-4E17-8F91-BE80B3016800}">
      <dgm:prSet phldrT="[Texte]"/>
      <dgm:spPr>
        <a:solidFill>
          <a:srgbClr val="5AAAB7"/>
        </a:solidFill>
      </dgm:spPr>
      <dgm:t>
        <a:bodyPr/>
        <a:lstStyle/>
        <a:p>
          <a:r>
            <a:rPr lang="fr-FR"/>
            <a:t>Domaine Technologie</a:t>
          </a:r>
        </a:p>
      </dgm:t>
    </dgm:pt>
    <dgm:pt modelId="{4F7EA18D-C6CD-4C77-A3CF-3C8F66D4EC6F}" type="parTrans" cxnId="{349FC042-DE41-4020-9FF4-0FF466A9DCB8}">
      <dgm:prSet/>
      <dgm:spPr/>
      <dgm:t>
        <a:bodyPr/>
        <a:lstStyle/>
        <a:p>
          <a:endParaRPr lang="fr-FR"/>
        </a:p>
      </dgm:t>
    </dgm:pt>
    <dgm:pt modelId="{AF46130D-78BC-4BC8-8B3A-93A8152F32BB}" type="sibTrans" cxnId="{349FC042-DE41-4020-9FF4-0FF466A9DCB8}">
      <dgm:prSet/>
      <dgm:spPr/>
      <dgm:t>
        <a:bodyPr/>
        <a:lstStyle/>
        <a:p>
          <a:endParaRPr lang="fr-FR"/>
        </a:p>
      </dgm:t>
    </dgm:pt>
    <dgm:pt modelId="{90F88370-6949-4B37-A01A-D35E7C43F3CE}">
      <dgm:prSet phldrT="[Texte]" custT="1"/>
      <dgm:spPr>
        <a:solidFill>
          <a:srgbClr val="5AAAB7"/>
        </a:solidFill>
      </dgm:spPr>
      <dgm:t>
        <a:bodyPr/>
        <a:lstStyle/>
        <a:p>
          <a:r>
            <a:rPr lang="fr-FR" sz="1400"/>
            <a:t>Domaine SHS</a:t>
          </a:r>
        </a:p>
      </dgm:t>
    </dgm:pt>
    <dgm:pt modelId="{8F848455-AF2C-417D-802D-2577CF81044D}" type="parTrans" cxnId="{A1077038-0773-4CB0-A82E-7AF7B91DC5DC}">
      <dgm:prSet/>
      <dgm:spPr/>
      <dgm:t>
        <a:bodyPr/>
        <a:lstStyle/>
        <a:p>
          <a:endParaRPr lang="fr-FR"/>
        </a:p>
      </dgm:t>
    </dgm:pt>
    <dgm:pt modelId="{4945EFA1-C53D-44B4-8194-E6B924386A8C}" type="sibTrans" cxnId="{A1077038-0773-4CB0-A82E-7AF7B91DC5DC}">
      <dgm:prSet/>
      <dgm:spPr/>
      <dgm:t>
        <a:bodyPr/>
        <a:lstStyle/>
        <a:p>
          <a:endParaRPr lang="fr-FR"/>
        </a:p>
      </dgm:t>
    </dgm:pt>
    <dgm:pt modelId="{61BBE4F2-C3C3-409C-AC2D-597646D1F766}">
      <dgm:prSet phldrT="[Texte]"/>
      <dgm:spPr>
        <a:solidFill>
          <a:srgbClr val="5AAAB7"/>
        </a:solidFill>
      </dgm:spPr>
      <dgm:t>
        <a:bodyPr/>
        <a:lstStyle/>
        <a:p>
          <a:r>
            <a:rPr lang="fr-FR"/>
            <a:t>Domaine Scientifique</a:t>
          </a:r>
        </a:p>
      </dgm:t>
    </dgm:pt>
    <dgm:pt modelId="{63FD2439-A2FB-44EE-B5DE-9E076A749A18}" type="parTrans" cxnId="{D95CC6CC-E36D-43FD-8665-692544571C01}">
      <dgm:prSet/>
      <dgm:spPr/>
      <dgm:t>
        <a:bodyPr/>
        <a:lstStyle/>
        <a:p>
          <a:endParaRPr lang="fr-FR"/>
        </a:p>
      </dgm:t>
    </dgm:pt>
    <dgm:pt modelId="{F6D3DA33-EBC4-443C-ADC9-9957C8D63979}" type="sibTrans" cxnId="{D95CC6CC-E36D-43FD-8665-692544571C01}">
      <dgm:prSet/>
      <dgm:spPr/>
      <dgm:t>
        <a:bodyPr/>
        <a:lstStyle/>
        <a:p>
          <a:endParaRPr lang="fr-FR"/>
        </a:p>
      </dgm:t>
    </dgm:pt>
    <dgm:pt modelId="{92BE0D64-B7FB-4DC6-A737-DDA22EA168C2}">
      <dgm:prSet phldrT="[Texte]"/>
      <dgm:spPr>
        <a:solidFill>
          <a:srgbClr val="5AAAB7"/>
        </a:solidFill>
      </dgm:spPr>
      <dgm:t>
        <a:bodyPr/>
        <a:lstStyle/>
        <a:p>
          <a:r>
            <a:rPr lang="fr-FR">
              <a:solidFill>
                <a:schemeClr val="bg1"/>
              </a:solidFill>
            </a:rPr>
            <a:t>Domaine Business Management</a:t>
          </a:r>
        </a:p>
      </dgm:t>
    </dgm:pt>
    <dgm:pt modelId="{51A0D707-69B0-4368-BA16-65824AF9E906}" type="parTrans" cxnId="{5DE05AD6-2727-487B-B358-A62C45146351}">
      <dgm:prSet/>
      <dgm:spPr/>
      <dgm:t>
        <a:bodyPr/>
        <a:lstStyle/>
        <a:p>
          <a:endParaRPr lang="fr-FR"/>
        </a:p>
      </dgm:t>
    </dgm:pt>
    <dgm:pt modelId="{A515AFF3-C0E9-46A6-A341-5D49A1247C6B}" type="sibTrans" cxnId="{5DE05AD6-2727-487B-B358-A62C45146351}">
      <dgm:prSet/>
      <dgm:spPr/>
      <dgm:t>
        <a:bodyPr/>
        <a:lstStyle/>
        <a:p>
          <a:endParaRPr lang="fr-FR"/>
        </a:p>
      </dgm:t>
    </dgm:pt>
    <dgm:pt modelId="{64372328-0CF2-4DB1-BF67-9EA20EA4F71C}" type="pres">
      <dgm:prSet presAssocID="{4049FFC0-C6C1-4834-B126-D82ED9093754}" presName="Name0" presStyleCnt="0">
        <dgm:presLayoutVars>
          <dgm:chMax val="1"/>
          <dgm:dir/>
          <dgm:animLvl val="ctr"/>
          <dgm:resizeHandles val="exact"/>
        </dgm:presLayoutVars>
      </dgm:prSet>
      <dgm:spPr/>
    </dgm:pt>
    <dgm:pt modelId="{A4415C99-D97F-402E-BB56-1C8091983BB3}" type="pres">
      <dgm:prSet presAssocID="{5F611A77-8C52-4970-9E44-6BBF10662F6D}" presName="centerShape" presStyleLbl="node0" presStyleIdx="0" presStyleCnt="1" custLinFactNeighborX="702" custLinFactNeighborY="0"/>
      <dgm:spPr/>
    </dgm:pt>
    <dgm:pt modelId="{1D4087A4-1B8E-4754-AAC8-288654A51A17}" type="pres">
      <dgm:prSet presAssocID="{89C8FD33-7E3F-4E17-8F91-BE80B3016800}" presName="node" presStyleLbl="node1" presStyleIdx="0" presStyleCnt="4">
        <dgm:presLayoutVars>
          <dgm:bulletEnabled val="1"/>
        </dgm:presLayoutVars>
      </dgm:prSet>
      <dgm:spPr/>
    </dgm:pt>
    <dgm:pt modelId="{1CFFD3BF-9FDF-4472-9899-FDF01550129D}" type="pres">
      <dgm:prSet presAssocID="{89C8FD33-7E3F-4E17-8F91-BE80B3016800}" presName="dummy" presStyleCnt="0"/>
      <dgm:spPr/>
    </dgm:pt>
    <dgm:pt modelId="{6F42FECC-0CA9-4A68-AA2B-70CB41DD70E0}" type="pres">
      <dgm:prSet presAssocID="{AF46130D-78BC-4BC8-8B3A-93A8152F32BB}" presName="sibTrans" presStyleLbl="sibTrans2D1" presStyleIdx="0" presStyleCnt="4"/>
      <dgm:spPr/>
    </dgm:pt>
    <dgm:pt modelId="{7F5A7DBE-B4AC-45DE-9990-F20A6CE59376}" type="pres">
      <dgm:prSet presAssocID="{90F88370-6949-4B37-A01A-D35E7C43F3CE}" presName="node" presStyleLbl="node1" presStyleIdx="1" presStyleCnt="4" custRadScaleRad="97983" custRadScaleInc="0">
        <dgm:presLayoutVars>
          <dgm:bulletEnabled val="1"/>
        </dgm:presLayoutVars>
      </dgm:prSet>
      <dgm:spPr/>
    </dgm:pt>
    <dgm:pt modelId="{AC8EFF86-57B3-44BC-988D-9FA59AC0846E}" type="pres">
      <dgm:prSet presAssocID="{90F88370-6949-4B37-A01A-D35E7C43F3CE}" presName="dummy" presStyleCnt="0"/>
      <dgm:spPr/>
    </dgm:pt>
    <dgm:pt modelId="{9FB264E8-A913-4BED-A177-D596839C3424}" type="pres">
      <dgm:prSet presAssocID="{4945EFA1-C53D-44B4-8194-E6B924386A8C}" presName="sibTrans" presStyleLbl="sibTrans2D1" presStyleIdx="1" presStyleCnt="4"/>
      <dgm:spPr/>
    </dgm:pt>
    <dgm:pt modelId="{B70B2E1C-049E-4904-B372-8469D111467A}" type="pres">
      <dgm:prSet presAssocID="{61BBE4F2-C3C3-409C-AC2D-597646D1F766}" presName="node" presStyleLbl="node1" presStyleIdx="2" presStyleCnt="4">
        <dgm:presLayoutVars>
          <dgm:bulletEnabled val="1"/>
        </dgm:presLayoutVars>
      </dgm:prSet>
      <dgm:spPr/>
    </dgm:pt>
    <dgm:pt modelId="{F3F503D1-1305-4618-B4EF-C3440F437296}" type="pres">
      <dgm:prSet presAssocID="{61BBE4F2-C3C3-409C-AC2D-597646D1F766}" presName="dummy" presStyleCnt="0"/>
      <dgm:spPr/>
    </dgm:pt>
    <dgm:pt modelId="{47319F63-B792-4CDC-93A4-C3BF407F98F1}" type="pres">
      <dgm:prSet presAssocID="{F6D3DA33-EBC4-443C-ADC9-9957C8D63979}" presName="sibTrans" presStyleLbl="sibTrans2D1" presStyleIdx="2" presStyleCnt="4"/>
      <dgm:spPr/>
    </dgm:pt>
    <dgm:pt modelId="{C8F79AFC-E495-4E8D-A69E-B8CBCCE1CF42}" type="pres">
      <dgm:prSet presAssocID="{92BE0D64-B7FB-4DC6-A737-DDA22EA168C2}" presName="node" presStyleLbl="node1" presStyleIdx="3" presStyleCnt="4" custRadScaleRad="100936" custRadScaleInc="0">
        <dgm:presLayoutVars>
          <dgm:bulletEnabled val="1"/>
        </dgm:presLayoutVars>
      </dgm:prSet>
      <dgm:spPr/>
    </dgm:pt>
    <dgm:pt modelId="{4672A1DF-221B-4284-ACA8-B340C61491E4}" type="pres">
      <dgm:prSet presAssocID="{92BE0D64-B7FB-4DC6-A737-DDA22EA168C2}" presName="dummy" presStyleCnt="0"/>
      <dgm:spPr/>
    </dgm:pt>
    <dgm:pt modelId="{EB83AD34-D6E7-47EC-B82F-C8CB93E34FCF}" type="pres">
      <dgm:prSet presAssocID="{A515AFF3-C0E9-46A6-A341-5D49A1247C6B}" presName="sibTrans" presStyleLbl="sibTrans2D1" presStyleIdx="3" presStyleCnt="4" custLinFactNeighborX="-914" custLinFactNeighborY="-2349"/>
      <dgm:spPr/>
    </dgm:pt>
  </dgm:ptLst>
  <dgm:cxnLst>
    <dgm:cxn modelId="{3C6BC311-8E07-4623-998D-DF225829FCFA}" type="presOf" srcId="{89C8FD33-7E3F-4E17-8F91-BE80B3016800}" destId="{1D4087A4-1B8E-4754-AAC8-288654A51A17}" srcOrd="0" destOrd="0" presId="urn:microsoft.com/office/officeart/2005/8/layout/radial6"/>
    <dgm:cxn modelId="{6D0A2E13-1081-4DF7-885A-F8421DE35721}" type="presOf" srcId="{90F88370-6949-4B37-A01A-D35E7C43F3CE}" destId="{7F5A7DBE-B4AC-45DE-9990-F20A6CE59376}" srcOrd="0" destOrd="0" presId="urn:microsoft.com/office/officeart/2005/8/layout/radial6"/>
    <dgm:cxn modelId="{97E1AB15-2301-40BD-98A7-90E69563A26E}" type="presOf" srcId="{AF46130D-78BC-4BC8-8B3A-93A8152F32BB}" destId="{6F42FECC-0CA9-4A68-AA2B-70CB41DD70E0}" srcOrd="0" destOrd="0" presId="urn:microsoft.com/office/officeart/2005/8/layout/radial6"/>
    <dgm:cxn modelId="{EABA9518-4120-456F-B902-8F57650693B4}" type="presOf" srcId="{92BE0D64-B7FB-4DC6-A737-DDA22EA168C2}" destId="{C8F79AFC-E495-4E8D-A69E-B8CBCCE1CF42}" srcOrd="0" destOrd="0" presId="urn:microsoft.com/office/officeart/2005/8/layout/radial6"/>
    <dgm:cxn modelId="{0080902A-50E4-445C-9FEB-7B2589CF442E}" type="presOf" srcId="{61BBE4F2-C3C3-409C-AC2D-597646D1F766}" destId="{B70B2E1C-049E-4904-B372-8469D111467A}" srcOrd="0" destOrd="0" presId="urn:microsoft.com/office/officeart/2005/8/layout/radial6"/>
    <dgm:cxn modelId="{A1077038-0773-4CB0-A82E-7AF7B91DC5DC}" srcId="{5F611A77-8C52-4970-9E44-6BBF10662F6D}" destId="{90F88370-6949-4B37-A01A-D35E7C43F3CE}" srcOrd="1" destOrd="0" parTransId="{8F848455-AF2C-417D-802D-2577CF81044D}" sibTransId="{4945EFA1-C53D-44B4-8194-E6B924386A8C}"/>
    <dgm:cxn modelId="{10C8895D-6220-487B-BCE6-5E50868184E3}" type="presOf" srcId="{5F611A77-8C52-4970-9E44-6BBF10662F6D}" destId="{A4415C99-D97F-402E-BB56-1C8091983BB3}" srcOrd="0" destOrd="0" presId="urn:microsoft.com/office/officeart/2005/8/layout/radial6"/>
    <dgm:cxn modelId="{349FC042-DE41-4020-9FF4-0FF466A9DCB8}" srcId="{5F611A77-8C52-4970-9E44-6BBF10662F6D}" destId="{89C8FD33-7E3F-4E17-8F91-BE80B3016800}" srcOrd="0" destOrd="0" parTransId="{4F7EA18D-C6CD-4C77-A3CF-3C8F66D4EC6F}" sibTransId="{AF46130D-78BC-4BC8-8B3A-93A8152F32BB}"/>
    <dgm:cxn modelId="{E5AC3470-CE9D-468B-8892-076140E19691}" type="presOf" srcId="{4049FFC0-C6C1-4834-B126-D82ED9093754}" destId="{64372328-0CF2-4DB1-BF67-9EA20EA4F71C}" srcOrd="0" destOrd="0" presId="urn:microsoft.com/office/officeart/2005/8/layout/radial6"/>
    <dgm:cxn modelId="{54558488-2B54-4283-8248-FC693DB17275}" type="presOf" srcId="{A515AFF3-C0E9-46A6-A341-5D49A1247C6B}" destId="{EB83AD34-D6E7-47EC-B82F-C8CB93E34FCF}" srcOrd="0" destOrd="0" presId="urn:microsoft.com/office/officeart/2005/8/layout/radial6"/>
    <dgm:cxn modelId="{74B17090-BEEE-4A65-BABC-C8512B0F0E25}" type="presOf" srcId="{F6D3DA33-EBC4-443C-ADC9-9957C8D63979}" destId="{47319F63-B792-4CDC-93A4-C3BF407F98F1}" srcOrd="0" destOrd="0" presId="urn:microsoft.com/office/officeart/2005/8/layout/radial6"/>
    <dgm:cxn modelId="{84533AC9-2C96-4B76-8A8F-45508186E02F}" srcId="{4049FFC0-C6C1-4834-B126-D82ED9093754}" destId="{5F611A77-8C52-4970-9E44-6BBF10662F6D}" srcOrd="0" destOrd="0" parTransId="{F574C095-A296-493C-B2DF-97F0325348B5}" sibTransId="{0D6B3132-A865-45F3-9496-7FC386984602}"/>
    <dgm:cxn modelId="{D95CC6CC-E36D-43FD-8665-692544571C01}" srcId="{5F611A77-8C52-4970-9E44-6BBF10662F6D}" destId="{61BBE4F2-C3C3-409C-AC2D-597646D1F766}" srcOrd="2" destOrd="0" parTransId="{63FD2439-A2FB-44EE-B5DE-9E076A749A18}" sibTransId="{F6D3DA33-EBC4-443C-ADC9-9957C8D63979}"/>
    <dgm:cxn modelId="{595912CE-0488-401B-A7AE-DD35F0B5AE26}" type="presOf" srcId="{4945EFA1-C53D-44B4-8194-E6B924386A8C}" destId="{9FB264E8-A913-4BED-A177-D596839C3424}" srcOrd="0" destOrd="0" presId="urn:microsoft.com/office/officeart/2005/8/layout/radial6"/>
    <dgm:cxn modelId="{5DE05AD6-2727-487B-B358-A62C45146351}" srcId="{5F611A77-8C52-4970-9E44-6BBF10662F6D}" destId="{92BE0D64-B7FB-4DC6-A737-DDA22EA168C2}" srcOrd="3" destOrd="0" parTransId="{51A0D707-69B0-4368-BA16-65824AF9E906}" sibTransId="{A515AFF3-C0E9-46A6-A341-5D49A1247C6B}"/>
    <dgm:cxn modelId="{BD9136CE-EAD3-4004-8222-F8FA7DADBDA7}" type="presParOf" srcId="{64372328-0CF2-4DB1-BF67-9EA20EA4F71C}" destId="{A4415C99-D97F-402E-BB56-1C8091983BB3}" srcOrd="0" destOrd="0" presId="urn:microsoft.com/office/officeart/2005/8/layout/radial6"/>
    <dgm:cxn modelId="{88652FDF-CFEF-4E99-BF9D-98ECE586BF78}" type="presParOf" srcId="{64372328-0CF2-4DB1-BF67-9EA20EA4F71C}" destId="{1D4087A4-1B8E-4754-AAC8-288654A51A17}" srcOrd="1" destOrd="0" presId="urn:microsoft.com/office/officeart/2005/8/layout/radial6"/>
    <dgm:cxn modelId="{32C3D096-051B-44B4-BFF2-8123CE2EFC41}" type="presParOf" srcId="{64372328-0CF2-4DB1-BF67-9EA20EA4F71C}" destId="{1CFFD3BF-9FDF-4472-9899-FDF01550129D}" srcOrd="2" destOrd="0" presId="urn:microsoft.com/office/officeart/2005/8/layout/radial6"/>
    <dgm:cxn modelId="{1717E8A8-5C98-4613-971D-DF29B4E76AA3}" type="presParOf" srcId="{64372328-0CF2-4DB1-BF67-9EA20EA4F71C}" destId="{6F42FECC-0CA9-4A68-AA2B-70CB41DD70E0}" srcOrd="3" destOrd="0" presId="urn:microsoft.com/office/officeart/2005/8/layout/radial6"/>
    <dgm:cxn modelId="{ABBD5098-F3F4-4F3F-BDFC-EB70AC3BF401}" type="presParOf" srcId="{64372328-0CF2-4DB1-BF67-9EA20EA4F71C}" destId="{7F5A7DBE-B4AC-45DE-9990-F20A6CE59376}" srcOrd="4" destOrd="0" presId="urn:microsoft.com/office/officeart/2005/8/layout/radial6"/>
    <dgm:cxn modelId="{1044EF77-495A-4106-91D9-4A656AC96415}" type="presParOf" srcId="{64372328-0CF2-4DB1-BF67-9EA20EA4F71C}" destId="{AC8EFF86-57B3-44BC-988D-9FA59AC0846E}" srcOrd="5" destOrd="0" presId="urn:microsoft.com/office/officeart/2005/8/layout/radial6"/>
    <dgm:cxn modelId="{35E48CF3-3DB7-405E-9075-54EB9F6D3B13}" type="presParOf" srcId="{64372328-0CF2-4DB1-BF67-9EA20EA4F71C}" destId="{9FB264E8-A913-4BED-A177-D596839C3424}" srcOrd="6" destOrd="0" presId="urn:microsoft.com/office/officeart/2005/8/layout/radial6"/>
    <dgm:cxn modelId="{E776432C-BD57-4920-8AEA-6ECB507A7189}" type="presParOf" srcId="{64372328-0CF2-4DB1-BF67-9EA20EA4F71C}" destId="{B70B2E1C-049E-4904-B372-8469D111467A}" srcOrd="7" destOrd="0" presId="urn:microsoft.com/office/officeart/2005/8/layout/radial6"/>
    <dgm:cxn modelId="{E2CAAA7A-2A91-41FD-BDF0-4BDD5CF2A0E1}" type="presParOf" srcId="{64372328-0CF2-4DB1-BF67-9EA20EA4F71C}" destId="{F3F503D1-1305-4618-B4EF-C3440F437296}" srcOrd="8" destOrd="0" presId="urn:microsoft.com/office/officeart/2005/8/layout/radial6"/>
    <dgm:cxn modelId="{52C3F2D1-329E-42D9-82E4-C4BF32EB5246}" type="presParOf" srcId="{64372328-0CF2-4DB1-BF67-9EA20EA4F71C}" destId="{47319F63-B792-4CDC-93A4-C3BF407F98F1}" srcOrd="9" destOrd="0" presId="urn:microsoft.com/office/officeart/2005/8/layout/radial6"/>
    <dgm:cxn modelId="{801A9026-0365-491C-994D-7A6970F506E4}" type="presParOf" srcId="{64372328-0CF2-4DB1-BF67-9EA20EA4F71C}" destId="{C8F79AFC-E495-4E8D-A69E-B8CBCCE1CF42}" srcOrd="10" destOrd="0" presId="urn:microsoft.com/office/officeart/2005/8/layout/radial6"/>
    <dgm:cxn modelId="{0338395D-A16E-42C7-8146-B208C8C008A3}" type="presParOf" srcId="{64372328-0CF2-4DB1-BF67-9EA20EA4F71C}" destId="{4672A1DF-221B-4284-ACA8-B340C61491E4}" srcOrd="11" destOrd="0" presId="urn:microsoft.com/office/officeart/2005/8/layout/radial6"/>
    <dgm:cxn modelId="{3DCC992D-C9FF-4C48-B552-CF2EA5FC1913}" type="presParOf" srcId="{64372328-0CF2-4DB1-BF67-9EA20EA4F71C}" destId="{EB83AD34-D6E7-47EC-B82F-C8CB93E34FCF}"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3AD34-D6E7-47EC-B82F-C8CB93E34FCF}">
      <dsp:nvSpPr>
        <dsp:cNvPr id="0" name=""/>
        <dsp:cNvSpPr/>
      </dsp:nvSpPr>
      <dsp:spPr>
        <a:xfrm>
          <a:off x="2105881" y="557419"/>
          <a:ext cx="4416024" cy="4416024"/>
        </a:xfrm>
        <a:prstGeom prst="blockArc">
          <a:avLst>
            <a:gd name="adj1" fmla="val 10799849"/>
            <a:gd name="adj2" fmla="val 16232178"/>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319F63-B792-4CDC-93A4-C3BF407F98F1}">
      <dsp:nvSpPr>
        <dsp:cNvPr id="0" name=""/>
        <dsp:cNvSpPr/>
      </dsp:nvSpPr>
      <dsp:spPr>
        <a:xfrm>
          <a:off x="2146244" y="661341"/>
          <a:ext cx="4416024" cy="4416024"/>
        </a:xfrm>
        <a:prstGeom prst="blockArc">
          <a:avLst>
            <a:gd name="adj1" fmla="val 5367822"/>
            <a:gd name="adj2" fmla="val 10800151"/>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B264E8-A913-4BED-A177-D596839C3424}">
      <dsp:nvSpPr>
        <dsp:cNvPr id="0" name=""/>
        <dsp:cNvSpPr/>
      </dsp:nvSpPr>
      <dsp:spPr>
        <a:xfrm>
          <a:off x="2122929" y="661685"/>
          <a:ext cx="4416024" cy="4416024"/>
        </a:xfrm>
        <a:prstGeom prst="blockArc">
          <a:avLst>
            <a:gd name="adj1" fmla="val 21599301"/>
            <a:gd name="adj2" fmla="val 5330656"/>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42FECC-0CA9-4A68-AA2B-70CB41DD70E0}">
      <dsp:nvSpPr>
        <dsp:cNvPr id="0" name=""/>
        <dsp:cNvSpPr/>
      </dsp:nvSpPr>
      <dsp:spPr>
        <a:xfrm>
          <a:off x="2122929" y="660807"/>
          <a:ext cx="4416024" cy="4416024"/>
        </a:xfrm>
        <a:prstGeom prst="blockArc">
          <a:avLst>
            <a:gd name="adj1" fmla="val 16269344"/>
            <a:gd name="adj2" fmla="val 699"/>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415C99-D97F-402E-BB56-1C8091983BB3}">
      <dsp:nvSpPr>
        <dsp:cNvPr id="0" name=""/>
        <dsp:cNvSpPr/>
      </dsp:nvSpPr>
      <dsp:spPr>
        <a:xfrm>
          <a:off x="3388008" y="1852542"/>
          <a:ext cx="2033432" cy="2033432"/>
        </a:xfrm>
        <a:prstGeom prst="ellipse">
          <a:avLst/>
        </a:prstGeom>
        <a:solidFill>
          <a:srgbClr val="B80D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fr-FR" sz="4200" kern="1200">
              <a:highlight>
                <a:srgbClr val="B80D80"/>
              </a:highlight>
            </a:rPr>
            <a:t>projet</a:t>
          </a:r>
        </a:p>
      </dsp:txBody>
      <dsp:txXfrm>
        <a:off x="3685797" y="2150331"/>
        <a:ext cx="1437854" cy="1437854"/>
      </dsp:txXfrm>
    </dsp:sp>
    <dsp:sp modelId="{1D4087A4-1B8E-4754-AAC8-288654A51A17}">
      <dsp:nvSpPr>
        <dsp:cNvPr id="0" name=""/>
        <dsp:cNvSpPr/>
      </dsp:nvSpPr>
      <dsp:spPr>
        <a:xfrm>
          <a:off x="3662742" y="787"/>
          <a:ext cx="1423403" cy="1423403"/>
        </a:xfrm>
        <a:prstGeom prst="ellipse">
          <a:avLst/>
        </a:prstGeom>
        <a:solidFill>
          <a:srgbClr val="5AAAB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a:t>Domaine Technologie</a:t>
          </a:r>
        </a:p>
      </dsp:txBody>
      <dsp:txXfrm>
        <a:off x="3871195" y="209240"/>
        <a:ext cx="1006497" cy="1006497"/>
      </dsp:txXfrm>
    </dsp:sp>
    <dsp:sp modelId="{7F5A7DBE-B4AC-45DE-9990-F20A6CE59376}">
      <dsp:nvSpPr>
        <dsp:cNvPr id="0" name=""/>
        <dsp:cNvSpPr/>
      </dsp:nvSpPr>
      <dsp:spPr>
        <a:xfrm>
          <a:off x="5776010" y="2157557"/>
          <a:ext cx="1423403" cy="1423403"/>
        </a:xfrm>
        <a:prstGeom prst="ellipse">
          <a:avLst/>
        </a:prstGeom>
        <a:solidFill>
          <a:srgbClr val="5AAAB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a:t>Domaine SHS</a:t>
          </a:r>
        </a:p>
      </dsp:txBody>
      <dsp:txXfrm>
        <a:off x="5984463" y="2366010"/>
        <a:ext cx="1006497" cy="1006497"/>
      </dsp:txXfrm>
    </dsp:sp>
    <dsp:sp modelId="{B70B2E1C-049E-4904-B372-8469D111467A}">
      <dsp:nvSpPr>
        <dsp:cNvPr id="0" name=""/>
        <dsp:cNvSpPr/>
      </dsp:nvSpPr>
      <dsp:spPr>
        <a:xfrm>
          <a:off x="3662742" y="4314327"/>
          <a:ext cx="1423403" cy="1423403"/>
        </a:xfrm>
        <a:prstGeom prst="ellipse">
          <a:avLst/>
        </a:prstGeom>
        <a:solidFill>
          <a:srgbClr val="5AAAB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a:t>Domaine Scientifique</a:t>
          </a:r>
        </a:p>
      </dsp:txBody>
      <dsp:txXfrm>
        <a:off x="3871195" y="4522780"/>
        <a:ext cx="1006497" cy="1006497"/>
      </dsp:txXfrm>
    </dsp:sp>
    <dsp:sp modelId="{C8F79AFC-E495-4E8D-A69E-B8CBCCE1CF42}">
      <dsp:nvSpPr>
        <dsp:cNvPr id="0" name=""/>
        <dsp:cNvSpPr/>
      </dsp:nvSpPr>
      <dsp:spPr>
        <a:xfrm>
          <a:off x="1485785" y="2157557"/>
          <a:ext cx="1423403" cy="1423403"/>
        </a:xfrm>
        <a:prstGeom prst="ellipse">
          <a:avLst/>
        </a:prstGeom>
        <a:solidFill>
          <a:srgbClr val="5AAAB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a:solidFill>
                <a:schemeClr val="bg1"/>
              </a:solidFill>
            </a:rPr>
            <a:t>Domaine Business Management</a:t>
          </a:r>
        </a:p>
      </dsp:txBody>
      <dsp:txXfrm>
        <a:off x="1694238" y="2366010"/>
        <a:ext cx="1006497" cy="100649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74FF56-09F4-4838-8074-2E873F43F5FD}" type="datetimeFigureOut">
              <a:t>5/2/2023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27DE1E-E867-41B0-B5D2-E3D514F770F8}" type="slidenum">
              <a:t>‹#›</a:t>
            </a:fld>
            <a:endParaRPr lang="fr-FR"/>
          </a:p>
        </p:txBody>
      </p:sp>
    </p:spTree>
    <p:extLst>
      <p:ext uri="{BB962C8B-B14F-4D97-AF65-F5344CB8AC3E}">
        <p14:creationId xmlns:p14="http://schemas.microsoft.com/office/powerpoint/2010/main" val="118575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lnSpc>
                <a:spcPct val="120000"/>
              </a:lnSpc>
              <a:buNone/>
            </a:pPr>
            <a:r>
              <a:rPr lang="fr-FR" sz="1200" b="1" u="sng">
                <a:effectLst/>
                <a:latin typeface="Calibri" panose="020F0502020204030204" pitchFamily="34" charset="0"/>
                <a:ea typeface="Calibri" panose="020F0502020204030204" pitchFamily="34" charset="0"/>
                <a:cs typeface="Times New Roman" panose="02020603050405020304" pitchFamily="18" charset="0"/>
              </a:rPr>
              <a:t>Sujet : </a:t>
            </a:r>
            <a:r>
              <a:rPr lang="fr-FR" sz="1200">
                <a:effectLst/>
                <a:latin typeface="Calibri" panose="020F0502020204030204" pitchFamily="34" charset="0"/>
                <a:ea typeface="Calibri" panose="020F0502020204030204" pitchFamily="34" charset="0"/>
                <a:cs typeface="Times New Roman" panose="02020603050405020304" pitchFamily="18" charset="0"/>
              </a:rPr>
              <a:t>Cultures et pratiques ludiques en France : le cas des jeux de société</a:t>
            </a:r>
            <a:endParaRPr lang="fr-FR" sz="1200" u="sng"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endParaRPr lang="fr-FR" sz="1200" b="1" u="sng"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200" b="1" u="sng" kern="100">
                <a:effectLst/>
                <a:latin typeface="Calibri" panose="020F0502020204030204" pitchFamily="34" charset="0"/>
                <a:ea typeface="Calibri" panose="020F0502020204030204" pitchFamily="34" charset="0"/>
                <a:cs typeface="Times New Roman" panose="02020603050405020304" pitchFamily="18" charset="0"/>
              </a:rPr>
              <a:t>Projet :</a:t>
            </a:r>
            <a:r>
              <a:rPr lang="fr-FR" sz="1200" b="1" u="sng" kern="100">
                <a:latin typeface="Calibri" panose="020F0502020204030204" pitchFamily="34" charset="0"/>
                <a:ea typeface="Calibri" panose="020F0502020204030204" pitchFamily="34" charset="0"/>
                <a:cs typeface="Times New Roman" panose="02020603050405020304" pitchFamily="18" charset="0"/>
              </a:rPr>
              <a:t> </a:t>
            </a:r>
            <a:r>
              <a:rPr lang="fr-FR" sz="1200" kern="100">
                <a:effectLst/>
                <a:latin typeface="Calibri" panose="020F0502020204030204" pitchFamily="34" charset="0"/>
                <a:ea typeface="Calibri" panose="020F0502020204030204" pitchFamily="34" charset="0"/>
                <a:cs typeface="Times New Roman" panose="02020603050405020304" pitchFamily="18" charset="0"/>
              </a:rPr>
              <a:t>LUDENQUETE souhaite établir un état des lieux et un panorama précis de la pratique du jeu de société en France, aussi bien dans le cadre des loisirs que, dans l’espace domestique. Elle a pour objectif de réaliser une cartographie des pratiques de jeux de société en France et de produire une analyse de la diversité et de la place des pratiques de ces jeux par la population française au sein des autres pratiques ludiques et des pratiques culturelles en générale. Outre une cartographie précise des usages, il s’agit d’analyser le caractère culturel et social du jeu de société au prisme des modèles communément admis de la sociologie de la culture.</a:t>
            </a:r>
          </a:p>
          <a:p>
            <a:pPr marL="0" indent="0" algn="just">
              <a:lnSpc>
                <a:spcPct val="120000"/>
              </a:lnSpc>
              <a:buNone/>
            </a:pPr>
            <a:endParaRPr lang="fr-FR" sz="1200" b="1" u="sng"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200" b="1" u="sng" kern="100">
                <a:latin typeface="Calibri" panose="020F0502020204030204" pitchFamily="34" charset="0"/>
                <a:ea typeface="Calibri" panose="020F0502020204030204" pitchFamily="34" charset="0"/>
                <a:cs typeface="Times New Roman" panose="02020603050405020304" pitchFamily="18" charset="0"/>
              </a:rPr>
              <a:t>Méthodologie :</a:t>
            </a:r>
            <a:r>
              <a:rPr lang="fr-FR" sz="1200" kern="100">
                <a:latin typeface="Calibri" panose="020F0502020204030204" pitchFamily="34" charset="0"/>
                <a:ea typeface="Calibri" panose="020F0502020204030204" pitchFamily="34" charset="0"/>
                <a:cs typeface="Times New Roman" panose="02020603050405020304" pitchFamily="18" charset="0"/>
              </a:rPr>
              <a:t> </a:t>
            </a:r>
            <a:r>
              <a:rPr lang="fr-FR" sz="1200" kern="100">
                <a:effectLst/>
                <a:latin typeface="Calibri" panose="020F0502020204030204" pitchFamily="34" charset="0"/>
                <a:ea typeface="Calibri" panose="020F0502020204030204" pitchFamily="34" charset="0"/>
                <a:cs typeface="Times New Roman" panose="02020603050405020304" pitchFamily="18" charset="0"/>
              </a:rPr>
              <a:t> Enquête par questionnaire en ligne auto-administré et diffusé entre avril et mai 2017 à un panel de 2981 français-e-s (ELIPSS).</a:t>
            </a:r>
            <a:endParaRPr lang="fr-FR" sz="1200" kern="100">
              <a:latin typeface="Calibri" panose="020F0502020204030204" pitchFamily="34" charset="0"/>
              <a:ea typeface="Calibri" panose="020F0502020204030204" pitchFamily="34" charset="0"/>
              <a:cs typeface="Times New Roman" panose="02020603050405020304" pitchFamily="18" charset="0"/>
            </a:endParaRPr>
          </a:p>
          <a:p>
            <a:endParaRPr lang="fr-FR" b="1"/>
          </a:p>
          <a:p>
            <a:r>
              <a:rPr lang="fr-FR" b="1"/>
              <a:t>Le questionnaire a été construit autour de </a:t>
            </a:r>
            <a:r>
              <a:rPr lang="fr-FR" b="1" u="sng"/>
              <a:t>6 thématiques :</a:t>
            </a:r>
          </a:p>
          <a:p>
            <a:pPr marL="171450" indent="-171450">
              <a:buFont typeface="Arial" panose="020B0604020202020204" pitchFamily="34" charset="0"/>
              <a:buChar char="•"/>
            </a:pPr>
            <a:r>
              <a:rPr lang="fr-FR"/>
              <a:t>Pratiques ludiques générales. Il s’agit de mesurer la diversité des formes de jeu que pratiquent les enquêtés : jeux vidéo, jeux de cartes, jeux de plein air, jeux de construction, jeux d’argents, jeux de société etc.</a:t>
            </a:r>
          </a:p>
          <a:p>
            <a:pPr marL="171450" indent="-171450">
              <a:buFont typeface="Arial" panose="020B0604020202020204" pitchFamily="34" charset="0"/>
              <a:buChar char="•"/>
            </a:pPr>
            <a:r>
              <a:rPr lang="fr-FR"/>
              <a:t>Test de culture ludique : original dans sa conception, ce dispositif, à partir d’images de jeu, cherche à mesurer l’étendue de la connaissance des enquêtés concernant le marché du jeu de société et sa diversité.</a:t>
            </a:r>
          </a:p>
          <a:p>
            <a:pPr marL="171450" indent="-171450">
              <a:buFont typeface="Arial" panose="020B0604020202020204" pitchFamily="34" charset="0"/>
              <a:buChar char="•"/>
            </a:pPr>
            <a:r>
              <a:rPr lang="fr-FR"/>
              <a:t>Pratiques et fréquences du jeu de société : cette partie s’attache à mesurer les régularités de la  pratique</a:t>
            </a:r>
          </a:p>
          <a:p>
            <a:pPr marL="171450" indent="-171450">
              <a:buFont typeface="Arial" panose="020B0604020202020204" pitchFamily="34" charset="0"/>
              <a:buChar char="•"/>
            </a:pPr>
            <a:r>
              <a:rPr lang="fr-FR"/>
              <a:t>Sociabilité du jeu de société : il s’agit d’étudier ici la diversité des sociabilités liées au jeu de  société. Le questionnaire porte sur les possibles partenaires (familles, réseau d’amis, travail etc.),  anciens et actuels, et s’intéresse ainsi à l’évolution dans le temps des sociabilités liées au jeu.</a:t>
            </a:r>
          </a:p>
          <a:p>
            <a:pPr marL="171450" indent="-171450">
              <a:buFont typeface="Arial" panose="020B0604020202020204" pitchFamily="34" charset="0"/>
              <a:buChar char="•"/>
            </a:pPr>
            <a:r>
              <a:rPr lang="fr-FR"/>
              <a:t>Les lieux du jeu : il s’agit d’étudier les espaces domestiques et hors de la maison (café, club, travail etc.) dans lesquels se déploie la pratique.</a:t>
            </a:r>
          </a:p>
          <a:p>
            <a:pPr marL="171450" indent="-171450">
              <a:buFont typeface="Arial" panose="020B0604020202020204" pitchFamily="34" charset="0"/>
              <a:buChar char="•"/>
            </a:pPr>
            <a:r>
              <a:rPr lang="fr-FR"/>
              <a:t>Rapport au jeu. Plus qualitatives, les variables mesurent l’attachement des enquêtés à la pratique  du jeu de société. Il s’agit de discriminer ici les publics « passionnés », c’est-à-dire fortement investis (achats fréquents, collection etc.) des publics plus distants mais aussi les discours et les représentations sociales sur la valeur culturelle du jeu de société.</a:t>
            </a:r>
          </a:p>
        </p:txBody>
      </p:sp>
      <p:sp>
        <p:nvSpPr>
          <p:cNvPr id="4" name="Espace réservé du numéro de diapositive 3"/>
          <p:cNvSpPr>
            <a:spLocks noGrp="1"/>
          </p:cNvSpPr>
          <p:nvPr>
            <p:ph type="sldNum" sz="quarter" idx="5"/>
          </p:nvPr>
        </p:nvSpPr>
        <p:spPr/>
        <p:txBody>
          <a:bodyPr/>
          <a:lstStyle/>
          <a:p>
            <a:fld id="{9BBEEC96-130B-43B5-8238-D5A816B9C68D}" type="slidenum">
              <a:rPr lang="fr-FR" smtClean="0"/>
              <a:t>7</a:t>
            </a:fld>
            <a:endParaRPr lang="fr-FR"/>
          </a:p>
        </p:txBody>
      </p:sp>
    </p:spTree>
    <p:extLst>
      <p:ext uri="{BB962C8B-B14F-4D97-AF65-F5344CB8AC3E}">
        <p14:creationId xmlns:p14="http://schemas.microsoft.com/office/powerpoint/2010/main" val="3581264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lnSpc>
                <a:spcPct val="120000"/>
              </a:lnSpc>
              <a:buNone/>
            </a:pPr>
            <a:r>
              <a:rPr lang="fr-FR" sz="1200" b="1" u="sng">
                <a:effectLst/>
                <a:latin typeface="Calibri" panose="020F0502020204030204" pitchFamily="34" charset="0"/>
                <a:ea typeface="Calibri" panose="020F0502020204030204" pitchFamily="34" charset="0"/>
                <a:cs typeface="Times New Roman" panose="02020603050405020304" pitchFamily="18" charset="0"/>
              </a:rPr>
              <a:t>Sujet : </a:t>
            </a:r>
            <a:r>
              <a:rPr lang="fr-FR" sz="1200">
                <a:effectLst/>
                <a:latin typeface="Calibri" panose="020F0502020204030204" pitchFamily="34" charset="0"/>
                <a:ea typeface="Calibri" panose="020F0502020204030204" pitchFamily="34" charset="0"/>
                <a:cs typeface="Times New Roman" panose="02020603050405020304" pitchFamily="18" charset="0"/>
              </a:rPr>
              <a:t>Cultures et pratiques ludiques en France : le cas des jeux de société</a:t>
            </a:r>
            <a:endParaRPr lang="fr-FR" sz="1200" u="sng"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endParaRPr lang="fr-FR" sz="1200" b="1" u="sng"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200" b="1" u="sng" kern="100">
                <a:effectLst/>
                <a:latin typeface="Calibri" panose="020F0502020204030204" pitchFamily="34" charset="0"/>
                <a:ea typeface="Calibri" panose="020F0502020204030204" pitchFamily="34" charset="0"/>
                <a:cs typeface="Times New Roman" panose="02020603050405020304" pitchFamily="18" charset="0"/>
              </a:rPr>
              <a:t>Projet :</a:t>
            </a:r>
            <a:r>
              <a:rPr lang="fr-FR" sz="1200" b="1" u="sng" kern="100">
                <a:latin typeface="Calibri" panose="020F0502020204030204" pitchFamily="34" charset="0"/>
                <a:ea typeface="Calibri" panose="020F0502020204030204" pitchFamily="34" charset="0"/>
                <a:cs typeface="Times New Roman" panose="02020603050405020304" pitchFamily="18" charset="0"/>
              </a:rPr>
              <a:t> </a:t>
            </a:r>
            <a:r>
              <a:rPr lang="fr-FR" sz="1200" kern="100">
                <a:effectLst/>
                <a:latin typeface="Calibri" panose="020F0502020204030204" pitchFamily="34" charset="0"/>
                <a:ea typeface="Calibri" panose="020F0502020204030204" pitchFamily="34" charset="0"/>
                <a:cs typeface="Times New Roman" panose="02020603050405020304" pitchFamily="18" charset="0"/>
              </a:rPr>
              <a:t>LUDENQUETE souhaite établir un état des lieux et un panorama précis de la pratique du jeu de société en France, aussi bien dans le cadre des loisirs que, dans l’espace domestique. Elle a pour objectif de réaliser une cartographie des pratiques de jeux de société en France et de produire une analyse de la diversité et de la place des pratiques de ces jeux par la population française au sein des autres pratiques ludiques et des pratiques culturelles en générale. Outre une cartographie précise des usages, il s’agit d’analyser le caractère culturel et social du jeu de société au prisme des modèles communément admis de la sociologie de la culture.</a:t>
            </a:r>
          </a:p>
          <a:p>
            <a:pPr marL="0" indent="0" algn="just">
              <a:lnSpc>
                <a:spcPct val="120000"/>
              </a:lnSpc>
              <a:buNone/>
            </a:pPr>
            <a:endParaRPr lang="fr-FR" sz="1200" b="1" u="sng"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200" b="1" u="sng" kern="100">
                <a:latin typeface="Calibri" panose="020F0502020204030204" pitchFamily="34" charset="0"/>
                <a:ea typeface="Calibri" panose="020F0502020204030204" pitchFamily="34" charset="0"/>
                <a:cs typeface="Times New Roman" panose="02020603050405020304" pitchFamily="18" charset="0"/>
              </a:rPr>
              <a:t>Méthodologie :</a:t>
            </a:r>
            <a:r>
              <a:rPr lang="fr-FR" sz="1200" kern="100">
                <a:latin typeface="Calibri" panose="020F0502020204030204" pitchFamily="34" charset="0"/>
                <a:ea typeface="Calibri" panose="020F0502020204030204" pitchFamily="34" charset="0"/>
                <a:cs typeface="Times New Roman" panose="02020603050405020304" pitchFamily="18" charset="0"/>
              </a:rPr>
              <a:t> </a:t>
            </a:r>
            <a:r>
              <a:rPr lang="fr-FR" sz="1200" kern="100">
                <a:effectLst/>
                <a:latin typeface="Calibri" panose="020F0502020204030204" pitchFamily="34" charset="0"/>
                <a:ea typeface="Calibri" panose="020F0502020204030204" pitchFamily="34" charset="0"/>
                <a:cs typeface="Times New Roman" panose="02020603050405020304" pitchFamily="18" charset="0"/>
              </a:rPr>
              <a:t> Enquête par questionnaire en ligne auto-administré et diffusé entre avril et mai 2017 à un panel de 2981 français-e-s (ELIPSS).</a:t>
            </a:r>
            <a:endParaRPr lang="fr-FR" sz="1200" kern="100">
              <a:latin typeface="Calibri" panose="020F0502020204030204" pitchFamily="34" charset="0"/>
              <a:ea typeface="Calibri" panose="020F0502020204030204" pitchFamily="34" charset="0"/>
              <a:cs typeface="Times New Roman" panose="02020603050405020304" pitchFamily="18" charset="0"/>
            </a:endParaRPr>
          </a:p>
          <a:p>
            <a:endParaRPr lang="fr-FR" b="1"/>
          </a:p>
          <a:p>
            <a:r>
              <a:rPr lang="fr-FR" b="1"/>
              <a:t>Le questionnaire a été construit autour de </a:t>
            </a:r>
            <a:r>
              <a:rPr lang="fr-FR" b="1" u="sng"/>
              <a:t>6 thématiques :</a:t>
            </a:r>
          </a:p>
          <a:p>
            <a:pPr marL="171450" indent="-171450">
              <a:buFont typeface="Arial" panose="020B0604020202020204" pitchFamily="34" charset="0"/>
              <a:buChar char="•"/>
            </a:pPr>
            <a:r>
              <a:rPr lang="fr-FR"/>
              <a:t>Pratiques ludiques générales. Il s’agit de mesurer la diversité des formes de jeu que pratiquent les enquêtés : jeux vidéo, jeux de cartes, jeux de plein air, jeux de construction, jeux d’argents, jeux de société etc.</a:t>
            </a:r>
          </a:p>
          <a:p>
            <a:pPr marL="171450" indent="-171450">
              <a:buFont typeface="Arial" panose="020B0604020202020204" pitchFamily="34" charset="0"/>
              <a:buChar char="•"/>
            </a:pPr>
            <a:r>
              <a:rPr lang="fr-FR"/>
              <a:t>Test de culture ludique : original dans sa conception, ce dispositif, à partir d’images de jeu, cherche à mesurer l’étendue de la connaissance des enquêtés concernant le marché du jeu de société et sa diversité.</a:t>
            </a:r>
          </a:p>
          <a:p>
            <a:pPr marL="171450" indent="-171450">
              <a:buFont typeface="Arial" panose="020B0604020202020204" pitchFamily="34" charset="0"/>
              <a:buChar char="•"/>
            </a:pPr>
            <a:r>
              <a:rPr lang="fr-FR"/>
              <a:t>Pratiques et fréquences du jeu de société : cette partie s’attache à mesurer les régularités de la  pratique</a:t>
            </a:r>
          </a:p>
          <a:p>
            <a:pPr marL="171450" indent="-171450">
              <a:buFont typeface="Arial" panose="020B0604020202020204" pitchFamily="34" charset="0"/>
              <a:buChar char="•"/>
            </a:pPr>
            <a:r>
              <a:rPr lang="fr-FR"/>
              <a:t>Sociabilité du jeu de société : il s’agit d’étudier ici la diversité des sociabilités liées au jeu de  société. Le questionnaire porte sur les possibles partenaires (familles, réseau d’amis, travail etc.),  anciens et actuels, et s’intéresse ainsi à l’évolution dans le temps des sociabilités liées au jeu.</a:t>
            </a:r>
          </a:p>
          <a:p>
            <a:pPr marL="171450" indent="-171450">
              <a:buFont typeface="Arial" panose="020B0604020202020204" pitchFamily="34" charset="0"/>
              <a:buChar char="•"/>
            </a:pPr>
            <a:r>
              <a:rPr lang="fr-FR"/>
              <a:t>Les lieux du jeu : il s’agit d’étudier les espaces domestiques et hors de la maison (café, club, travail etc.) dans lesquels se déploie la pratique.</a:t>
            </a:r>
          </a:p>
          <a:p>
            <a:pPr marL="171450" indent="-171450">
              <a:buFont typeface="Arial" panose="020B0604020202020204" pitchFamily="34" charset="0"/>
              <a:buChar char="•"/>
            </a:pPr>
            <a:r>
              <a:rPr lang="fr-FR"/>
              <a:t>Rapport au jeu. Plus qualitatives, les variables mesurent l’attachement des enquêtés à la pratique  du jeu de société. Il s’agit de discriminer ici les publics « passionnés », c’est-à-dire fortement investis (achats fréquents, collection etc.) des publics plus distants mais aussi les discours et les représentations sociales sur la valeur culturelle du jeu de société.</a:t>
            </a:r>
          </a:p>
        </p:txBody>
      </p:sp>
      <p:sp>
        <p:nvSpPr>
          <p:cNvPr id="4" name="Espace réservé du numéro de diapositive 3"/>
          <p:cNvSpPr>
            <a:spLocks noGrp="1"/>
          </p:cNvSpPr>
          <p:nvPr>
            <p:ph type="sldNum" sz="quarter" idx="5"/>
          </p:nvPr>
        </p:nvSpPr>
        <p:spPr/>
        <p:txBody>
          <a:bodyPr/>
          <a:lstStyle/>
          <a:p>
            <a:fld id="{9BBEEC96-130B-43B5-8238-D5A816B9C68D}" type="slidenum">
              <a:rPr lang="fr-FR" smtClean="0"/>
              <a:t>16</a:t>
            </a:fld>
            <a:endParaRPr lang="fr-FR"/>
          </a:p>
        </p:txBody>
      </p:sp>
    </p:spTree>
    <p:extLst>
      <p:ext uri="{BB962C8B-B14F-4D97-AF65-F5344CB8AC3E}">
        <p14:creationId xmlns:p14="http://schemas.microsoft.com/office/powerpoint/2010/main" val="487424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BBEEC96-130B-43B5-8238-D5A816B9C68D}" type="slidenum">
              <a:rPr lang="fr-FR" smtClean="0"/>
              <a:t>17</a:t>
            </a:fld>
            <a:endParaRPr lang="fr-FR"/>
          </a:p>
        </p:txBody>
      </p:sp>
    </p:spTree>
    <p:extLst>
      <p:ext uri="{BB962C8B-B14F-4D97-AF65-F5344CB8AC3E}">
        <p14:creationId xmlns:p14="http://schemas.microsoft.com/office/powerpoint/2010/main" val="2516485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BBEEC96-130B-43B5-8238-D5A816B9C68D}" type="slidenum">
              <a:rPr lang="fr-FR" smtClean="0"/>
              <a:t>18</a:t>
            </a:fld>
            <a:endParaRPr lang="fr-FR"/>
          </a:p>
        </p:txBody>
      </p:sp>
    </p:spTree>
    <p:extLst>
      <p:ext uri="{BB962C8B-B14F-4D97-AF65-F5344CB8AC3E}">
        <p14:creationId xmlns:p14="http://schemas.microsoft.com/office/powerpoint/2010/main" val="1727712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BBEEC96-130B-43B5-8238-D5A816B9C68D}" type="slidenum">
              <a:rPr lang="fr-FR" smtClean="0"/>
              <a:t>19</a:t>
            </a:fld>
            <a:endParaRPr lang="fr-FR"/>
          </a:p>
        </p:txBody>
      </p:sp>
    </p:spTree>
    <p:extLst>
      <p:ext uri="{BB962C8B-B14F-4D97-AF65-F5344CB8AC3E}">
        <p14:creationId xmlns:p14="http://schemas.microsoft.com/office/powerpoint/2010/main" val="1633535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BBEEC96-130B-43B5-8238-D5A816B9C68D}" type="slidenum">
              <a:rPr lang="fr-FR" smtClean="0"/>
              <a:t>21</a:t>
            </a:fld>
            <a:endParaRPr lang="fr-FR"/>
          </a:p>
        </p:txBody>
      </p:sp>
    </p:spTree>
    <p:extLst>
      <p:ext uri="{BB962C8B-B14F-4D97-AF65-F5344CB8AC3E}">
        <p14:creationId xmlns:p14="http://schemas.microsoft.com/office/powerpoint/2010/main" val="2858394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BBEEC96-130B-43B5-8238-D5A816B9C68D}" type="slidenum">
              <a:rPr lang="fr-FR" smtClean="0"/>
              <a:t>22</a:t>
            </a:fld>
            <a:endParaRPr lang="fr-FR"/>
          </a:p>
        </p:txBody>
      </p:sp>
    </p:spTree>
    <p:extLst>
      <p:ext uri="{BB962C8B-B14F-4D97-AF65-F5344CB8AC3E}">
        <p14:creationId xmlns:p14="http://schemas.microsoft.com/office/powerpoint/2010/main" val="2443345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lnSpc>
                <a:spcPct val="120000"/>
              </a:lnSpc>
              <a:buNone/>
            </a:pPr>
            <a:r>
              <a:rPr lang="fr-FR" sz="1200" b="1" u="sng">
                <a:effectLst/>
                <a:latin typeface="Calibri" panose="020F0502020204030204" pitchFamily="34" charset="0"/>
                <a:ea typeface="Calibri" panose="020F0502020204030204" pitchFamily="34" charset="0"/>
                <a:cs typeface="Times New Roman" panose="02020603050405020304" pitchFamily="18" charset="0"/>
              </a:rPr>
              <a:t>Sujet : </a:t>
            </a:r>
            <a:r>
              <a:rPr lang="fr-FR" sz="1200">
                <a:effectLst/>
                <a:latin typeface="Calibri" panose="020F0502020204030204" pitchFamily="34" charset="0"/>
                <a:ea typeface="Calibri" panose="020F0502020204030204" pitchFamily="34" charset="0"/>
                <a:cs typeface="Times New Roman" panose="02020603050405020304" pitchFamily="18" charset="0"/>
              </a:rPr>
              <a:t>Cultures et pratiques ludiques en France : le cas des jeux de société</a:t>
            </a:r>
            <a:endParaRPr lang="fr-FR" sz="1200" u="sng"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endParaRPr lang="fr-FR" sz="1200" b="1" u="sng"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200" b="1" u="sng" kern="100">
                <a:effectLst/>
                <a:latin typeface="Calibri" panose="020F0502020204030204" pitchFamily="34" charset="0"/>
                <a:ea typeface="Calibri" panose="020F0502020204030204" pitchFamily="34" charset="0"/>
                <a:cs typeface="Times New Roman" panose="02020603050405020304" pitchFamily="18" charset="0"/>
              </a:rPr>
              <a:t>Projet :</a:t>
            </a:r>
            <a:r>
              <a:rPr lang="fr-FR" sz="1200" b="1" u="sng" kern="100">
                <a:latin typeface="Calibri" panose="020F0502020204030204" pitchFamily="34" charset="0"/>
                <a:ea typeface="Calibri" panose="020F0502020204030204" pitchFamily="34" charset="0"/>
                <a:cs typeface="Times New Roman" panose="02020603050405020304" pitchFamily="18" charset="0"/>
              </a:rPr>
              <a:t> </a:t>
            </a:r>
            <a:r>
              <a:rPr lang="fr-FR" sz="1200" kern="100">
                <a:effectLst/>
                <a:latin typeface="Calibri" panose="020F0502020204030204" pitchFamily="34" charset="0"/>
                <a:ea typeface="Calibri" panose="020F0502020204030204" pitchFamily="34" charset="0"/>
                <a:cs typeface="Times New Roman" panose="02020603050405020304" pitchFamily="18" charset="0"/>
              </a:rPr>
              <a:t>LUDENQUETE souhaite établir un état des lieux et un panorama précis de la pratique du jeu de société en France, aussi bien dans le cadre des loisirs que, dans l’espace domestique. Elle a pour objectif de réaliser une cartographie des pratiques de jeux de société en France et de produire une analyse de la diversité et de la place des pratiques de ces jeux par la population française au sein des autres pratiques ludiques et des pratiques culturelles en générale. Outre une cartographie précise des usages, il s’agit d’analyser le caractère culturel et social du jeu de société au prisme des modèles communément admis de la sociologie de la culture.</a:t>
            </a:r>
          </a:p>
          <a:p>
            <a:pPr marL="0" indent="0" algn="just">
              <a:lnSpc>
                <a:spcPct val="120000"/>
              </a:lnSpc>
              <a:buNone/>
            </a:pPr>
            <a:endParaRPr lang="fr-FR" sz="1200" b="1" u="sng"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200" b="1" u="sng" kern="100">
                <a:latin typeface="Calibri" panose="020F0502020204030204" pitchFamily="34" charset="0"/>
                <a:ea typeface="Calibri" panose="020F0502020204030204" pitchFamily="34" charset="0"/>
                <a:cs typeface="Times New Roman" panose="02020603050405020304" pitchFamily="18" charset="0"/>
              </a:rPr>
              <a:t>Méthodologie :</a:t>
            </a:r>
            <a:r>
              <a:rPr lang="fr-FR" sz="1200" kern="100">
                <a:latin typeface="Calibri" panose="020F0502020204030204" pitchFamily="34" charset="0"/>
                <a:ea typeface="Calibri" panose="020F0502020204030204" pitchFamily="34" charset="0"/>
                <a:cs typeface="Times New Roman" panose="02020603050405020304" pitchFamily="18" charset="0"/>
              </a:rPr>
              <a:t> </a:t>
            </a:r>
            <a:r>
              <a:rPr lang="fr-FR" sz="1200" kern="100">
                <a:effectLst/>
                <a:latin typeface="Calibri" panose="020F0502020204030204" pitchFamily="34" charset="0"/>
                <a:ea typeface="Calibri" panose="020F0502020204030204" pitchFamily="34" charset="0"/>
                <a:cs typeface="Times New Roman" panose="02020603050405020304" pitchFamily="18" charset="0"/>
              </a:rPr>
              <a:t> Enquête par questionnaire en ligne auto-administré et diffusé entre avril et mai 2017 à un panel de 2981 français-e-s (ELIPSS).</a:t>
            </a:r>
            <a:endParaRPr lang="fr-FR" sz="1200" kern="100">
              <a:latin typeface="Calibri" panose="020F0502020204030204" pitchFamily="34" charset="0"/>
              <a:ea typeface="Calibri" panose="020F0502020204030204" pitchFamily="34" charset="0"/>
              <a:cs typeface="Times New Roman" panose="02020603050405020304" pitchFamily="18" charset="0"/>
            </a:endParaRPr>
          </a:p>
          <a:p>
            <a:endParaRPr lang="fr-FR" b="1"/>
          </a:p>
          <a:p>
            <a:r>
              <a:rPr lang="fr-FR" b="1"/>
              <a:t>Le questionnaire a été construit autour de </a:t>
            </a:r>
            <a:r>
              <a:rPr lang="fr-FR" b="1" u="sng"/>
              <a:t>6 thématiques :</a:t>
            </a:r>
          </a:p>
          <a:p>
            <a:pPr marL="171450" indent="-171450">
              <a:buFont typeface="Arial" panose="020B0604020202020204" pitchFamily="34" charset="0"/>
              <a:buChar char="•"/>
            </a:pPr>
            <a:r>
              <a:rPr lang="fr-FR"/>
              <a:t>Pratiques ludiques générales. Il s’agit de mesurer la diversité des formes de jeu que pratiquent les enquêtés : jeux vidéo, jeux de cartes, jeux de plein air, jeux de construction, jeux d’argents, jeux de société etc.</a:t>
            </a:r>
          </a:p>
          <a:p>
            <a:pPr marL="171450" indent="-171450">
              <a:buFont typeface="Arial" panose="020B0604020202020204" pitchFamily="34" charset="0"/>
              <a:buChar char="•"/>
            </a:pPr>
            <a:r>
              <a:rPr lang="fr-FR"/>
              <a:t>Test de culture ludique : original dans sa conception, ce dispositif, à partir d’images de jeu, cherche à mesurer l’étendue de la connaissance des enquêtés concernant le marché du jeu de société et sa diversité.</a:t>
            </a:r>
          </a:p>
          <a:p>
            <a:pPr marL="171450" indent="-171450">
              <a:buFont typeface="Arial" panose="020B0604020202020204" pitchFamily="34" charset="0"/>
              <a:buChar char="•"/>
            </a:pPr>
            <a:r>
              <a:rPr lang="fr-FR"/>
              <a:t>Pratiques et fréquences du jeu de société : cette partie s’attache à mesurer les régularités de la  pratique</a:t>
            </a:r>
          </a:p>
          <a:p>
            <a:pPr marL="171450" indent="-171450">
              <a:buFont typeface="Arial" panose="020B0604020202020204" pitchFamily="34" charset="0"/>
              <a:buChar char="•"/>
            </a:pPr>
            <a:r>
              <a:rPr lang="fr-FR"/>
              <a:t>Sociabilité du jeu de société : il s’agit d’étudier ici la diversité des sociabilités liées au jeu de  société. Le questionnaire porte sur les possibles partenaires (familles, réseau d’amis, travail etc.),  anciens et actuels, et s’intéresse ainsi à l’évolution dans le temps des sociabilités liées au jeu.</a:t>
            </a:r>
          </a:p>
          <a:p>
            <a:pPr marL="171450" indent="-171450">
              <a:buFont typeface="Arial" panose="020B0604020202020204" pitchFamily="34" charset="0"/>
              <a:buChar char="•"/>
            </a:pPr>
            <a:r>
              <a:rPr lang="fr-FR"/>
              <a:t>Les lieux du jeu : il s’agit d’étudier les espaces domestiques et hors de la maison (café, club, travail etc.) dans lesquels se déploie la pratique.</a:t>
            </a:r>
          </a:p>
          <a:p>
            <a:pPr marL="171450" indent="-171450">
              <a:buFont typeface="Arial" panose="020B0604020202020204" pitchFamily="34" charset="0"/>
              <a:buChar char="•"/>
            </a:pPr>
            <a:r>
              <a:rPr lang="fr-FR"/>
              <a:t>Rapport au jeu. Plus qualitatives, les variables mesurent l’attachement des enquêtés à la pratique  du jeu de société. Il s’agit de discriminer ici les publics « passionnés », c’est-à-dire fortement investis (achats fréquents, collection etc.) des publics plus distants mais aussi les discours et les représentations sociales sur la valeur culturelle du jeu de société.</a:t>
            </a:r>
          </a:p>
        </p:txBody>
      </p:sp>
      <p:sp>
        <p:nvSpPr>
          <p:cNvPr id="4" name="Espace réservé du numéro de diapositive 3"/>
          <p:cNvSpPr>
            <a:spLocks noGrp="1"/>
          </p:cNvSpPr>
          <p:nvPr>
            <p:ph type="sldNum" sz="quarter" idx="5"/>
          </p:nvPr>
        </p:nvSpPr>
        <p:spPr/>
        <p:txBody>
          <a:bodyPr/>
          <a:lstStyle/>
          <a:p>
            <a:fld id="{9BBEEC96-130B-43B5-8238-D5A816B9C68D}" type="slidenum">
              <a:rPr lang="fr-FR" smtClean="0"/>
              <a:t>8</a:t>
            </a:fld>
            <a:endParaRPr lang="fr-FR"/>
          </a:p>
        </p:txBody>
      </p:sp>
    </p:spTree>
    <p:extLst>
      <p:ext uri="{BB962C8B-B14F-4D97-AF65-F5344CB8AC3E}">
        <p14:creationId xmlns:p14="http://schemas.microsoft.com/office/powerpoint/2010/main" val="2909023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lnSpc>
                <a:spcPct val="120000"/>
              </a:lnSpc>
              <a:buNone/>
            </a:pPr>
            <a:r>
              <a:rPr lang="fr-FR" sz="1200" b="1" u="sng">
                <a:effectLst/>
                <a:latin typeface="Calibri" panose="020F0502020204030204" pitchFamily="34" charset="0"/>
                <a:ea typeface="Calibri" panose="020F0502020204030204" pitchFamily="34" charset="0"/>
                <a:cs typeface="Times New Roman" panose="02020603050405020304" pitchFamily="18" charset="0"/>
              </a:rPr>
              <a:t>Sujet : </a:t>
            </a:r>
            <a:r>
              <a:rPr lang="fr-FR" sz="1200">
                <a:effectLst/>
                <a:latin typeface="Calibri" panose="020F0502020204030204" pitchFamily="34" charset="0"/>
                <a:ea typeface="Calibri" panose="020F0502020204030204" pitchFamily="34" charset="0"/>
                <a:cs typeface="Times New Roman" panose="02020603050405020304" pitchFamily="18" charset="0"/>
              </a:rPr>
              <a:t>Cultures et pratiques ludiques en France : le cas des jeux de société</a:t>
            </a:r>
            <a:endParaRPr lang="fr-FR" sz="1200" u="sng"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endParaRPr lang="fr-FR" sz="1200" b="1" u="sng"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200" b="1" u="sng" kern="100">
                <a:effectLst/>
                <a:latin typeface="Calibri" panose="020F0502020204030204" pitchFamily="34" charset="0"/>
                <a:ea typeface="Calibri" panose="020F0502020204030204" pitchFamily="34" charset="0"/>
                <a:cs typeface="Times New Roman" panose="02020603050405020304" pitchFamily="18" charset="0"/>
              </a:rPr>
              <a:t>Projet :</a:t>
            </a:r>
            <a:r>
              <a:rPr lang="fr-FR" sz="1200" b="1" u="sng" kern="100">
                <a:latin typeface="Calibri" panose="020F0502020204030204" pitchFamily="34" charset="0"/>
                <a:ea typeface="Calibri" panose="020F0502020204030204" pitchFamily="34" charset="0"/>
                <a:cs typeface="Times New Roman" panose="02020603050405020304" pitchFamily="18" charset="0"/>
              </a:rPr>
              <a:t> </a:t>
            </a:r>
            <a:r>
              <a:rPr lang="fr-FR" sz="1200" kern="100">
                <a:effectLst/>
                <a:latin typeface="Calibri" panose="020F0502020204030204" pitchFamily="34" charset="0"/>
                <a:ea typeface="Calibri" panose="020F0502020204030204" pitchFamily="34" charset="0"/>
                <a:cs typeface="Times New Roman" panose="02020603050405020304" pitchFamily="18" charset="0"/>
              </a:rPr>
              <a:t>LUDENQUETE souhaite établir un état des lieux et un panorama précis de la pratique du jeu de société en France, aussi bien dans le cadre des loisirs que, dans l’espace domestique. Elle a pour objectif de réaliser une cartographie des pratiques de jeux de société en France et de produire une analyse de la diversité et de la place des pratiques de ces jeux par la population française au sein des autres pratiques ludiques et des pratiques culturelles en générale. Outre une cartographie précise des usages, il s’agit d’analyser le caractère culturel et social du jeu de société au prisme des modèles communément admis de la sociologie de la culture.</a:t>
            </a:r>
          </a:p>
          <a:p>
            <a:pPr marL="0" indent="0" algn="just">
              <a:lnSpc>
                <a:spcPct val="120000"/>
              </a:lnSpc>
              <a:buNone/>
            </a:pPr>
            <a:endParaRPr lang="fr-FR" sz="1200" b="1" u="sng"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200" b="1" u="sng" kern="100">
                <a:latin typeface="Calibri" panose="020F0502020204030204" pitchFamily="34" charset="0"/>
                <a:ea typeface="Calibri" panose="020F0502020204030204" pitchFamily="34" charset="0"/>
                <a:cs typeface="Times New Roman" panose="02020603050405020304" pitchFamily="18" charset="0"/>
              </a:rPr>
              <a:t>Méthodologie :</a:t>
            </a:r>
            <a:r>
              <a:rPr lang="fr-FR" sz="1200" kern="100">
                <a:latin typeface="Calibri" panose="020F0502020204030204" pitchFamily="34" charset="0"/>
                <a:ea typeface="Calibri" panose="020F0502020204030204" pitchFamily="34" charset="0"/>
                <a:cs typeface="Times New Roman" panose="02020603050405020304" pitchFamily="18" charset="0"/>
              </a:rPr>
              <a:t> </a:t>
            </a:r>
            <a:r>
              <a:rPr lang="fr-FR" sz="1200" kern="100">
                <a:effectLst/>
                <a:latin typeface="Calibri" panose="020F0502020204030204" pitchFamily="34" charset="0"/>
                <a:ea typeface="Calibri" panose="020F0502020204030204" pitchFamily="34" charset="0"/>
                <a:cs typeface="Times New Roman" panose="02020603050405020304" pitchFamily="18" charset="0"/>
              </a:rPr>
              <a:t> Enquête par questionnaire en ligne auto-administré et diffusé entre avril et mai 2017 à un panel de 2981 français-e-s (ELIPSS).</a:t>
            </a:r>
            <a:endParaRPr lang="fr-FR" sz="1200" kern="100">
              <a:latin typeface="Calibri" panose="020F0502020204030204" pitchFamily="34" charset="0"/>
              <a:ea typeface="Calibri" panose="020F0502020204030204" pitchFamily="34" charset="0"/>
              <a:cs typeface="Times New Roman" panose="02020603050405020304" pitchFamily="18" charset="0"/>
            </a:endParaRPr>
          </a:p>
          <a:p>
            <a:endParaRPr lang="fr-FR" b="1"/>
          </a:p>
          <a:p>
            <a:r>
              <a:rPr lang="fr-FR" b="1"/>
              <a:t>Le questionnaire a été construit autour de </a:t>
            </a:r>
            <a:r>
              <a:rPr lang="fr-FR" b="1" u="sng"/>
              <a:t>6 thématiques :</a:t>
            </a:r>
          </a:p>
          <a:p>
            <a:pPr marL="171450" indent="-171450">
              <a:buFont typeface="Arial" panose="020B0604020202020204" pitchFamily="34" charset="0"/>
              <a:buChar char="•"/>
            </a:pPr>
            <a:r>
              <a:rPr lang="fr-FR"/>
              <a:t>Pratiques ludiques générales. Il s’agit de mesurer la diversité des formes de jeu que pratiquent les enquêtés : jeux vidéo, jeux de cartes, jeux de plein air, jeux de construction, jeux d’argents, jeux de société etc.</a:t>
            </a:r>
          </a:p>
          <a:p>
            <a:pPr marL="171450" indent="-171450">
              <a:buFont typeface="Arial" panose="020B0604020202020204" pitchFamily="34" charset="0"/>
              <a:buChar char="•"/>
            </a:pPr>
            <a:r>
              <a:rPr lang="fr-FR"/>
              <a:t>Test de culture ludique : original dans sa conception, ce dispositif, à partir d’images de jeu, cherche à mesurer l’étendue de la connaissance des enquêtés concernant le marché du jeu de société et sa diversité.</a:t>
            </a:r>
          </a:p>
          <a:p>
            <a:pPr marL="171450" indent="-171450">
              <a:buFont typeface="Arial" panose="020B0604020202020204" pitchFamily="34" charset="0"/>
              <a:buChar char="•"/>
            </a:pPr>
            <a:r>
              <a:rPr lang="fr-FR"/>
              <a:t>Pratiques et fréquences du jeu de société : cette partie s’attache à mesurer les régularités de la  pratique</a:t>
            </a:r>
          </a:p>
          <a:p>
            <a:pPr marL="171450" indent="-171450">
              <a:buFont typeface="Arial" panose="020B0604020202020204" pitchFamily="34" charset="0"/>
              <a:buChar char="•"/>
            </a:pPr>
            <a:r>
              <a:rPr lang="fr-FR"/>
              <a:t>Sociabilité du jeu de société : il s’agit d’étudier ici la diversité des sociabilités liées au jeu de  société. Le questionnaire porte sur les possibles partenaires (familles, réseau d’amis, travail etc.),  anciens et actuels, et s’intéresse ainsi à l’évolution dans le temps des sociabilités liées au jeu.</a:t>
            </a:r>
          </a:p>
          <a:p>
            <a:pPr marL="171450" indent="-171450">
              <a:buFont typeface="Arial" panose="020B0604020202020204" pitchFamily="34" charset="0"/>
              <a:buChar char="•"/>
            </a:pPr>
            <a:r>
              <a:rPr lang="fr-FR"/>
              <a:t>Les lieux du jeu : il s’agit d’étudier les espaces domestiques et hors de la maison (café, club, travail etc.) dans lesquels se déploie la pratique.</a:t>
            </a:r>
          </a:p>
          <a:p>
            <a:pPr marL="171450" indent="-171450">
              <a:buFont typeface="Arial" panose="020B0604020202020204" pitchFamily="34" charset="0"/>
              <a:buChar char="•"/>
            </a:pPr>
            <a:r>
              <a:rPr lang="fr-FR"/>
              <a:t>Rapport au jeu. Plus qualitatives, les variables mesurent l’attachement des enquêtés à la pratique  du jeu de société. Il s’agit de discriminer ici les publics « passionnés », c’est-à-dire fortement investis (achats fréquents, collection etc.) des publics plus distants mais aussi les discours et les représentations sociales sur la valeur culturelle du jeu de société.</a:t>
            </a:r>
          </a:p>
        </p:txBody>
      </p:sp>
      <p:sp>
        <p:nvSpPr>
          <p:cNvPr id="4" name="Espace réservé du numéro de diapositive 3"/>
          <p:cNvSpPr>
            <a:spLocks noGrp="1"/>
          </p:cNvSpPr>
          <p:nvPr>
            <p:ph type="sldNum" sz="quarter" idx="5"/>
          </p:nvPr>
        </p:nvSpPr>
        <p:spPr/>
        <p:txBody>
          <a:bodyPr/>
          <a:lstStyle/>
          <a:p>
            <a:fld id="{9BBEEC96-130B-43B5-8238-D5A816B9C68D}" type="slidenum">
              <a:rPr lang="fr-FR" smtClean="0"/>
              <a:t>9</a:t>
            </a:fld>
            <a:endParaRPr lang="fr-FR"/>
          </a:p>
        </p:txBody>
      </p:sp>
    </p:spTree>
    <p:extLst>
      <p:ext uri="{BB962C8B-B14F-4D97-AF65-F5344CB8AC3E}">
        <p14:creationId xmlns:p14="http://schemas.microsoft.com/office/powerpoint/2010/main" val="2463814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lnSpc>
                <a:spcPct val="120000"/>
              </a:lnSpc>
              <a:buNone/>
            </a:pPr>
            <a:r>
              <a:rPr lang="fr-FR" sz="1200" b="1" u="sng">
                <a:effectLst/>
                <a:latin typeface="Calibri" panose="020F0502020204030204" pitchFamily="34" charset="0"/>
                <a:ea typeface="Calibri" panose="020F0502020204030204" pitchFamily="34" charset="0"/>
                <a:cs typeface="Times New Roman" panose="02020603050405020304" pitchFamily="18" charset="0"/>
              </a:rPr>
              <a:t>Sujet : </a:t>
            </a:r>
            <a:r>
              <a:rPr lang="fr-FR" sz="1200">
                <a:effectLst/>
                <a:latin typeface="Calibri" panose="020F0502020204030204" pitchFamily="34" charset="0"/>
                <a:ea typeface="Calibri" panose="020F0502020204030204" pitchFamily="34" charset="0"/>
                <a:cs typeface="Times New Roman" panose="02020603050405020304" pitchFamily="18" charset="0"/>
              </a:rPr>
              <a:t>Cultures et pratiques ludiques en France : le cas des jeux de société</a:t>
            </a:r>
            <a:endParaRPr lang="fr-FR" sz="1200" u="sng"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endParaRPr lang="fr-FR" sz="1200" b="1" u="sng"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200" b="1" u="sng" kern="100">
                <a:effectLst/>
                <a:latin typeface="Calibri" panose="020F0502020204030204" pitchFamily="34" charset="0"/>
                <a:ea typeface="Calibri" panose="020F0502020204030204" pitchFamily="34" charset="0"/>
                <a:cs typeface="Times New Roman" panose="02020603050405020304" pitchFamily="18" charset="0"/>
              </a:rPr>
              <a:t>Projet :</a:t>
            </a:r>
            <a:r>
              <a:rPr lang="fr-FR" sz="1200" b="1" u="sng" kern="100">
                <a:latin typeface="Calibri" panose="020F0502020204030204" pitchFamily="34" charset="0"/>
                <a:ea typeface="Calibri" panose="020F0502020204030204" pitchFamily="34" charset="0"/>
                <a:cs typeface="Times New Roman" panose="02020603050405020304" pitchFamily="18" charset="0"/>
              </a:rPr>
              <a:t> </a:t>
            </a:r>
            <a:r>
              <a:rPr lang="fr-FR" sz="1200" kern="100">
                <a:effectLst/>
                <a:latin typeface="Calibri" panose="020F0502020204030204" pitchFamily="34" charset="0"/>
                <a:ea typeface="Calibri" panose="020F0502020204030204" pitchFamily="34" charset="0"/>
                <a:cs typeface="Times New Roman" panose="02020603050405020304" pitchFamily="18" charset="0"/>
              </a:rPr>
              <a:t>LUDENQUETE souhaite établir un état des lieux et un panorama précis de la pratique du jeu de société en France, aussi bien dans le cadre des loisirs que, dans l’espace domestique. Elle a pour objectif de réaliser une cartographie des pratiques de jeux de société en France et de produire une analyse de la diversité et de la place des pratiques de ces jeux par la population française au sein des autres pratiques ludiques et des pratiques culturelles en générale. Outre une cartographie précise des usages, il s’agit d’analyser le caractère culturel et social du jeu de société au prisme des modèles communément admis de la sociologie de la culture.</a:t>
            </a:r>
          </a:p>
          <a:p>
            <a:pPr marL="0" indent="0" algn="just">
              <a:lnSpc>
                <a:spcPct val="120000"/>
              </a:lnSpc>
              <a:buNone/>
            </a:pPr>
            <a:endParaRPr lang="fr-FR" sz="1200" b="1" u="sng"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200" b="1" u="sng" kern="100">
                <a:latin typeface="Calibri" panose="020F0502020204030204" pitchFamily="34" charset="0"/>
                <a:ea typeface="Calibri" panose="020F0502020204030204" pitchFamily="34" charset="0"/>
                <a:cs typeface="Times New Roman" panose="02020603050405020304" pitchFamily="18" charset="0"/>
              </a:rPr>
              <a:t>Méthodologie :</a:t>
            </a:r>
            <a:r>
              <a:rPr lang="fr-FR" sz="1200" kern="100">
                <a:latin typeface="Calibri" panose="020F0502020204030204" pitchFamily="34" charset="0"/>
                <a:ea typeface="Calibri" panose="020F0502020204030204" pitchFamily="34" charset="0"/>
                <a:cs typeface="Times New Roman" panose="02020603050405020304" pitchFamily="18" charset="0"/>
              </a:rPr>
              <a:t> </a:t>
            </a:r>
            <a:r>
              <a:rPr lang="fr-FR" sz="1200" kern="100">
                <a:effectLst/>
                <a:latin typeface="Calibri" panose="020F0502020204030204" pitchFamily="34" charset="0"/>
                <a:ea typeface="Calibri" panose="020F0502020204030204" pitchFamily="34" charset="0"/>
                <a:cs typeface="Times New Roman" panose="02020603050405020304" pitchFamily="18" charset="0"/>
              </a:rPr>
              <a:t> Enquête par questionnaire en ligne auto-administré et diffusé entre avril et mai 2017 à un panel de 2981 français-e-s (ELIPSS).</a:t>
            </a:r>
            <a:endParaRPr lang="fr-FR" sz="1200" kern="100">
              <a:latin typeface="Calibri" panose="020F0502020204030204" pitchFamily="34" charset="0"/>
              <a:ea typeface="Calibri" panose="020F0502020204030204" pitchFamily="34" charset="0"/>
              <a:cs typeface="Times New Roman" panose="02020603050405020304" pitchFamily="18" charset="0"/>
            </a:endParaRPr>
          </a:p>
          <a:p>
            <a:endParaRPr lang="fr-FR" b="1"/>
          </a:p>
          <a:p>
            <a:r>
              <a:rPr lang="fr-FR" b="1"/>
              <a:t>Le questionnaire a été construit autour de </a:t>
            </a:r>
            <a:r>
              <a:rPr lang="fr-FR" b="1" u="sng"/>
              <a:t>6 thématiques :</a:t>
            </a:r>
          </a:p>
          <a:p>
            <a:pPr marL="171450" indent="-171450">
              <a:buFont typeface="Arial" panose="020B0604020202020204" pitchFamily="34" charset="0"/>
              <a:buChar char="•"/>
            </a:pPr>
            <a:r>
              <a:rPr lang="fr-FR"/>
              <a:t>Pratiques ludiques générales. Il s’agit de mesurer la diversité des formes de jeu que pratiquent les enquêtés : jeux vidéo, jeux de cartes, jeux de plein air, jeux de construction, jeux d’argents, jeux de société etc.</a:t>
            </a:r>
          </a:p>
          <a:p>
            <a:pPr marL="171450" indent="-171450">
              <a:buFont typeface="Arial" panose="020B0604020202020204" pitchFamily="34" charset="0"/>
              <a:buChar char="•"/>
            </a:pPr>
            <a:r>
              <a:rPr lang="fr-FR"/>
              <a:t>Test de culture ludique : original dans sa conception, ce dispositif, à partir d’images de jeu, cherche à mesurer l’étendue de la connaissance des enquêtés concernant le marché du jeu de société et sa diversité.</a:t>
            </a:r>
          </a:p>
          <a:p>
            <a:pPr marL="171450" indent="-171450">
              <a:buFont typeface="Arial" panose="020B0604020202020204" pitchFamily="34" charset="0"/>
              <a:buChar char="•"/>
            </a:pPr>
            <a:r>
              <a:rPr lang="fr-FR"/>
              <a:t>Pratiques et fréquences du jeu de société : cette partie s’attache à mesurer les régularités de la  pratique</a:t>
            </a:r>
          </a:p>
          <a:p>
            <a:pPr marL="171450" indent="-171450">
              <a:buFont typeface="Arial" panose="020B0604020202020204" pitchFamily="34" charset="0"/>
              <a:buChar char="•"/>
            </a:pPr>
            <a:r>
              <a:rPr lang="fr-FR"/>
              <a:t>Sociabilité du jeu de société : il s’agit d’étudier ici la diversité des sociabilités liées au jeu de  société. Le questionnaire porte sur les possibles partenaires (familles, réseau d’amis, travail etc.),  anciens et actuels, et s’intéresse ainsi à l’évolution dans le temps des sociabilités liées au jeu.</a:t>
            </a:r>
          </a:p>
          <a:p>
            <a:pPr marL="171450" indent="-171450">
              <a:buFont typeface="Arial" panose="020B0604020202020204" pitchFamily="34" charset="0"/>
              <a:buChar char="•"/>
            </a:pPr>
            <a:r>
              <a:rPr lang="fr-FR"/>
              <a:t>Les lieux du jeu : il s’agit d’étudier les espaces domestiques et hors de la maison (café, club, travail etc.) dans lesquels se déploie la pratique.</a:t>
            </a:r>
          </a:p>
          <a:p>
            <a:pPr marL="171450" indent="-171450">
              <a:buFont typeface="Arial" panose="020B0604020202020204" pitchFamily="34" charset="0"/>
              <a:buChar char="•"/>
            </a:pPr>
            <a:r>
              <a:rPr lang="fr-FR"/>
              <a:t>Rapport au jeu. Plus qualitatives, les variables mesurent l’attachement des enquêtés à la pratique  du jeu de société. Il s’agit de discriminer ici les publics « passionnés », c’est-à-dire fortement investis (achats fréquents, collection etc.) des publics plus distants mais aussi les discours et les représentations sociales sur la valeur culturelle du jeu de société.</a:t>
            </a:r>
          </a:p>
        </p:txBody>
      </p:sp>
      <p:sp>
        <p:nvSpPr>
          <p:cNvPr id="4" name="Espace réservé du numéro de diapositive 3"/>
          <p:cNvSpPr>
            <a:spLocks noGrp="1"/>
          </p:cNvSpPr>
          <p:nvPr>
            <p:ph type="sldNum" sz="quarter" idx="5"/>
          </p:nvPr>
        </p:nvSpPr>
        <p:spPr/>
        <p:txBody>
          <a:bodyPr/>
          <a:lstStyle/>
          <a:p>
            <a:fld id="{9BBEEC96-130B-43B5-8238-D5A816B9C68D}" type="slidenum">
              <a:rPr lang="fr-FR" smtClean="0"/>
              <a:t>10</a:t>
            </a:fld>
            <a:endParaRPr lang="fr-FR"/>
          </a:p>
        </p:txBody>
      </p:sp>
    </p:spTree>
    <p:extLst>
      <p:ext uri="{BB962C8B-B14F-4D97-AF65-F5344CB8AC3E}">
        <p14:creationId xmlns:p14="http://schemas.microsoft.com/office/powerpoint/2010/main" val="613088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lnSpc>
                <a:spcPct val="120000"/>
              </a:lnSpc>
              <a:buNone/>
            </a:pPr>
            <a:r>
              <a:rPr lang="fr-FR" sz="1200" b="1" u="sng">
                <a:effectLst/>
                <a:latin typeface="Calibri" panose="020F0502020204030204" pitchFamily="34" charset="0"/>
                <a:ea typeface="Calibri" panose="020F0502020204030204" pitchFamily="34" charset="0"/>
                <a:cs typeface="Times New Roman" panose="02020603050405020304" pitchFamily="18" charset="0"/>
              </a:rPr>
              <a:t>Sujet : </a:t>
            </a:r>
            <a:r>
              <a:rPr lang="fr-FR" sz="1200">
                <a:effectLst/>
                <a:latin typeface="Calibri" panose="020F0502020204030204" pitchFamily="34" charset="0"/>
                <a:ea typeface="Calibri" panose="020F0502020204030204" pitchFamily="34" charset="0"/>
                <a:cs typeface="Times New Roman" panose="02020603050405020304" pitchFamily="18" charset="0"/>
              </a:rPr>
              <a:t>Cultures et pratiques ludiques en France : le cas des jeux de société</a:t>
            </a:r>
            <a:endParaRPr lang="fr-FR" sz="1200" u="sng"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endParaRPr lang="fr-FR" sz="1200" b="1" u="sng"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200" b="1" u="sng" kern="100">
                <a:effectLst/>
                <a:latin typeface="Calibri" panose="020F0502020204030204" pitchFamily="34" charset="0"/>
                <a:ea typeface="Calibri" panose="020F0502020204030204" pitchFamily="34" charset="0"/>
                <a:cs typeface="Times New Roman" panose="02020603050405020304" pitchFamily="18" charset="0"/>
              </a:rPr>
              <a:t>Projet :</a:t>
            </a:r>
            <a:r>
              <a:rPr lang="fr-FR" sz="1200" b="1" u="sng" kern="100">
                <a:latin typeface="Calibri" panose="020F0502020204030204" pitchFamily="34" charset="0"/>
                <a:ea typeface="Calibri" panose="020F0502020204030204" pitchFamily="34" charset="0"/>
                <a:cs typeface="Times New Roman" panose="02020603050405020304" pitchFamily="18" charset="0"/>
              </a:rPr>
              <a:t> </a:t>
            </a:r>
            <a:r>
              <a:rPr lang="fr-FR" sz="1200" kern="100">
                <a:effectLst/>
                <a:latin typeface="Calibri" panose="020F0502020204030204" pitchFamily="34" charset="0"/>
                <a:ea typeface="Calibri" panose="020F0502020204030204" pitchFamily="34" charset="0"/>
                <a:cs typeface="Times New Roman" panose="02020603050405020304" pitchFamily="18" charset="0"/>
              </a:rPr>
              <a:t>LUDENQUETE souhaite établir un état des lieux et un panorama précis de la pratique du jeu de société en France, aussi bien dans le cadre des loisirs que, dans l’espace domestique. Elle a pour objectif de réaliser une cartographie des pratiques de jeux de société en France et de produire une analyse de la diversité et de la place des pratiques de ces jeux par la population française au sein des autres pratiques ludiques et des pratiques culturelles en générale. Outre une cartographie précise des usages, il s’agit d’analyser le caractère culturel et social du jeu de société au prisme des modèles communément admis de la sociologie de la culture.</a:t>
            </a:r>
          </a:p>
          <a:p>
            <a:pPr marL="0" indent="0" algn="just">
              <a:lnSpc>
                <a:spcPct val="120000"/>
              </a:lnSpc>
              <a:buNone/>
            </a:pPr>
            <a:endParaRPr lang="fr-FR" sz="1200" b="1" u="sng"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200" b="1" u="sng" kern="100">
                <a:latin typeface="Calibri" panose="020F0502020204030204" pitchFamily="34" charset="0"/>
                <a:ea typeface="Calibri" panose="020F0502020204030204" pitchFamily="34" charset="0"/>
                <a:cs typeface="Times New Roman" panose="02020603050405020304" pitchFamily="18" charset="0"/>
              </a:rPr>
              <a:t>Méthodologie :</a:t>
            </a:r>
            <a:r>
              <a:rPr lang="fr-FR" sz="1200" kern="100">
                <a:latin typeface="Calibri" panose="020F0502020204030204" pitchFamily="34" charset="0"/>
                <a:ea typeface="Calibri" panose="020F0502020204030204" pitchFamily="34" charset="0"/>
                <a:cs typeface="Times New Roman" panose="02020603050405020304" pitchFamily="18" charset="0"/>
              </a:rPr>
              <a:t> </a:t>
            </a:r>
            <a:r>
              <a:rPr lang="fr-FR" sz="1200" kern="100">
                <a:effectLst/>
                <a:latin typeface="Calibri" panose="020F0502020204030204" pitchFamily="34" charset="0"/>
                <a:ea typeface="Calibri" panose="020F0502020204030204" pitchFamily="34" charset="0"/>
                <a:cs typeface="Times New Roman" panose="02020603050405020304" pitchFamily="18" charset="0"/>
              </a:rPr>
              <a:t> Enquête par questionnaire en ligne auto-administré et diffusé entre avril et mai 2017 à un panel de 2981 français-e-s (ELIPSS).</a:t>
            </a:r>
            <a:endParaRPr lang="fr-FR" sz="1200" kern="100">
              <a:latin typeface="Calibri" panose="020F0502020204030204" pitchFamily="34" charset="0"/>
              <a:ea typeface="Calibri" panose="020F0502020204030204" pitchFamily="34" charset="0"/>
              <a:cs typeface="Times New Roman" panose="02020603050405020304" pitchFamily="18" charset="0"/>
            </a:endParaRPr>
          </a:p>
          <a:p>
            <a:endParaRPr lang="fr-FR" b="1"/>
          </a:p>
          <a:p>
            <a:r>
              <a:rPr lang="fr-FR" b="1"/>
              <a:t>Le questionnaire a été construit autour de </a:t>
            </a:r>
            <a:r>
              <a:rPr lang="fr-FR" b="1" u="sng"/>
              <a:t>6 thématiques :</a:t>
            </a:r>
          </a:p>
          <a:p>
            <a:pPr marL="171450" indent="-171450">
              <a:buFont typeface="Arial" panose="020B0604020202020204" pitchFamily="34" charset="0"/>
              <a:buChar char="•"/>
            </a:pPr>
            <a:r>
              <a:rPr lang="fr-FR"/>
              <a:t>Pratiques ludiques générales. Il s’agit de mesurer la diversité des formes de jeu que pratiquent les enquêtés : jeux vidéo, jeux de cartes, jeux de plein air, jeux de construction, jeux d’argents, jeux de société etc.</a:t>
            </a:r>
          </a:p>
          <a:p>
            <a:pPr marL="171450" indent="-171450">
              <a:buFont typeface="Arial" panose="020B0604020202020204" pitchFamily="34" charset="0"/>
              <a:buChar char="•"/>
            </a:pPr>
            <a:r>
              <a:rPr lang="fr-FR"/>
              <a:t>Test de culture ludique : original dans sa conception, ce dispositif, à partir d’images de jeu, cherche à mesurer l’étendue de la connaissance des enquêtés concernant le marché du jeu de société et sa diversité.</a:t>
            </a:r>
          </a:p>
          <a:p>
            <a:pPr marL="171450" indent="-171450">
              <a:buFont typeface="Arial" panose="020B0604020202020204" pitchFamily="34" charset="0"/>
              <a:buChar char="•"/>
            </a:pPr>
            <a:r>
              <a:rPr lang="fr-FR"/>
              <a:t>Pratiques et fréquences du jeu de société : cette partie s’attache à mesurer les régularités de la  pratique</a:t>
            </a:r>
          </a:p>
          <a:p>
            <a:pPr marL="171450" indent="-171450">
              <a:buFont typeface="Arial" panose="020B0604020202020204" pitchFamily="34" charset="0"/>
              <a:buChar char="•"/>
            </a:pPr>
            <a:r>
              <a:rPr lang="fr-FR"/>
              <a:t>Sociabilité du jeu de société : il s’agit d’étudier ici la diversité des sociabilités liées au jeu de  société. Le questionnaire porte sur les possibles partenaires (familles, réseau d’amis, travail etc.),  anciens et actuels, et s’intéresse ainsi à l’évolution dans le temps des sociabilités liées au jeu.</a:t>
            </a:r>
          </a:p>
          <a:p>
            <a:pPr marL="171450" indent="-171450">
              <a:buFont typeface="Arial" panose="020B0604020202020204" pitchFamily="34" charset="0"/>
              <a:buChar char="•"/>
            </a:pPr>
            <a:r>
              <a:rPr lang="fr-FR"/>
              <a:t>Les lieux du jeu : il s’agit d’étudier les espaces domestiques et hors de la maison (café, club, travail etc.) dans lesquels se déploie la pratique.</a:t>
            </a:r>
          </a:p>
          <a:p>
            <a:pPr marL="171450" indent="-171450">
              <a:buFont typeface="Arial" panose="020B0604020202020204" pitchFamily="34" charset="0"/>
              <a:buChar char="•"/>
            </a:pPr>
            <a:r>
              <a:rPr lang="fr-FR"/>
              <a:t>Rapport au jeu. Plus qualitatives, les variables mesurent l’attachement des enquêtés à la pratique  du jeu de société. Il s’agit de discriminer ici les publics « passionnés », c’est-à-dire fortement investis (achats fréquents, collection etc.) des publics plus distants mais aussi les discours et les représentations sociales sur la valeur culturelle du jeu de société.</a:t>
            </a:r>
          </a:p>
        </p:txBody>
      </p:sp>
      <p:sp>
        <p:nvSpPr>
          <p:cNvPr id="4" name="Espace réservé du numéro de diapositive 3"/>
          <p:cNvSpPr>
            <a:spLocks noGrp="1"/>
          </p:cNvSpPr>
          <p:nvPr>
            <p:ph type="sldNum" sz="quarter" idx="5"/>
          </p:nvPr>
        </p:nvSpPr>
        <p:spPr/>
        <p:txBody>
          <a:bodyPr/>
          <a:lstStyle/>
          <a:p>
            <a:fld id="{9BBEEC96-130B-43B5-8238-D5A816B9C68D}" type="slidenum">
              <a:rPr lang="fr-FR" smtClean="0"/>
              <a:t>11</a:t>
            </a:fld>
            <a:endParaRPr lang="fr-FR"/>
          </a:p>
        </p:txBody>
      </p:sp>
    </p:spTree>
    <p:extLst>
      <p:ext uri="{BB962C8B-B14F-4D97-AF65-F5344CB8AC3E}">
        <p14:creationId xmlns:p14="http://schemas.microsoft.com/office/powerpoint/2010/main" val="306232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lnSpc>
                <a:spcPct val="120000"/>
              </a:lnSpc>
              <a:buNone/>
            </a:pPr>
            <a:r>
              <a:rPr lang="fr-FR" sz="1200" b="1" u="sng">
                <a:effectLst/>
                <a:latin typeface="Calibri" panose="020F0502020204030204" pitchFamily="34" charset="0"/>
                <a:ea typeface="Calibri" panose="020F0502020204030204" pitchFamily="34" charset="0"/>
                <a:cs typeface="Times New Roman" panose="02020603050405020304" pitchFamily="18" charset="0"/>
              </a:rPr>
              <a:t>Sujet : </a:t>
            </a:r>
            <a:r>
              <a:rPr lang="fr-FR" sz="1200">
                <a:effectLst/>
                <a:latin typeface="Calibri" panose="020F0502020204030204" pitchFamily="34" charset="0"/>
                <a:ea typeface="Calibri" panose="020F0502020204030204" pitchFamily="34" charset="0"/>
                <a:cs typeface="Times New Roman" panose="02020603050405020304" pitchFamily="18" charset="0"/>
              </a:rPr>
              <a:t>Cultures et pratiques ludiques en France : le cas des jeux de société</a:t>
            </a:r>
            <a:endParaRPr lang="fr-FR" sz="1200" u="sng"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endParaRPr lang="fr-FR" sz="1200" b="1" u="sng"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200" b="1" u="sng" kern="100">
                <a:effectLst/>
                <a:latin typeface="Calibri" panose="020F0502020204030204" pitchFamily="34" charset="0"/>
                <a:ea typeface="Calibri" panose="020F0502020204030204" pitchFamily="34" charset="0"/>
                <a:cs typeface="Times New Roman" panose="02020603050405020304" pitchFamily="18" charset="0"/>
              </a:rPr>
              <a:t>Projet :</a:t>
            </a:r>
            <a:r>
              <a:rPr lang="fr-FR" sz="1200" b="1" u="sng" kern="100">
                <a:latin typeface="Calibri" panose="020F0502020204030204" pitchFamily="34" charset="0"/>
                <a:ea typeface="Calibri" panose="020F0502020204030204" pitchFamily="34" charset="0"/>
                <a:cs typeface="Times New Roman" panose="02020603050405020304" pitchFamily="18" charset="0"/>
              </a:rPr>
              <a:t> </a:t>
            </a:r>
            <a:r>
              <a:rPr lang="fr-FR" sz="1200" kern="100">
                <a:effectLst/>
                <a:latin typeface="Calibri" panose="020F0502020204030204" pitchFamily="34" charset="0"/>
                <a:ea typeface="Calibri" panose="020F0502020204030204" pitchFamily="34" charset="0"/>
                <a:cs typeface="Times New Roman" panose="02020603050405020304" pitchFamily="18" charset="0"/>
              </a:rPr>
              <a:t>LUDENQUETE souhaite établir un état des lieux et un panorama précis de la pratique du jeu de société en France, aussi bien dans le cadre des loisirs que, dans l’espace domestique. Elle a pour objectif de réaliser une cartographie des pratiques de jeux de société en France et de produire une analyse de la diversité et de la place des pratiques de ces jeux par la population française au sein des autres pratiques ludiques et des pratiques culturelles en générale. Outre une cartographie précise des usages, il s’agit d’analyser le caractère culturel et social du jeu de société au prisme des modèles communément admis de la sociologie de la culture.</a:t>
            </a:r>
          </a:p>
          <a:p>
            <a:pPr marL="0" indent="0" algn="just">
              <a:lnSpc>
                <a:spcPct val="120000"/>
              </a:lnSpc>
              <a:buNone/>
            </a:pPr>
            <a:endParaRPr lang="fr-FR" sz="1200" b="1" u="sng"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200" b="1" u="sng" kern="100">
                <a:latin typeface="Calibri" panose="020F0502020204030204" pitchFamily="34" charset="0"/>
                <a:ea typeface="Calibri" panose="020F0502020204030204" pitchFamily="34" charset="0"/>
                <a:cs typeface="Times New Roman" panose="02020603050405020304" pitchFamily="18" charset="0"/>
              </a:rPr>
              <a:t>Méthodologie :</a:t>
            </a:r>
            <a:r>
              <a:rPr lang="fr-FR" sz="1200" kern="100">
                <a:latin typeface="Calibri" panose="020F0502020204030204" pitchFamily="34" charset="0"/>
                <a:ea typeface="Calibri" panose="020F0502020204030204" pitchFamily="34" charset="0"/>
                <a:cs typeface="Times New Roman" panose="02020603050405020304" pitchFamily="18" charset="0"/>
              </a:rPr>
              <a:t> </a:t>
            </a:r>
            <a:r>
              <a:rPr lang="fr-FR" sz="1200" kern="100">
                <a:effectLst/>
                <a:latin typeface="Calibri" panose="020F0502020204030204" pitchFamily="34" charset="0"/>
                <a:ea typeface="Calibri" panose="020F0502020204030204" pitchFamily="34" charset="0"/>
                <a:cs typeface="Times New Roman" panose="02020603050405020304" pitchFamily="18" charset="0"/>
              </a:rPr>
              <a:t> Enquête par questionnaire en ligne auto-administré et diffusé entre avril et mai 2017 à un panel de 2981 français-e-s (ELIPSS).</a:t>
            </a:r>
            <a:endParaRPr lang="fr-FR" sz="1200" kern="100">
              <a:latin typeface="Calibri" panose="020F0502020204030204" pitchFamily="34" charset="0"/>
              <a:ea typeface="Calibri" panose="020F0502020204030204" pitchFamily="34" charset="0"/>
              <a:cs typeface="Times New Roman" panose="02020603050405020304" pitchFamily="18" charset="0"/>
            </a:endParaRPr>
          </a:p>
          <a:p>
            <a:endParaRPr lang="fr-FR" b="1"/>
          </a:p>
          <a:p>
            <a:r>
              <a:rPr lang="fr-FR" b="1"/>
              <a:t>Le questionnaire a été construit autour de </a:t>
            </a:r>
            <a:r>
              <a:rPr lang="fr-FR" b="1" u="sng"/>
              <a:t>6 thématiques :</a:t>
            </a:r>
          </a:p>
          <a:p>
            <a:pPr marL="171450" indent="-171450">
              <a:buFont typeface="Arial" panose="020B0604020202020204" pitchFamily="34" charset="0"/>
              <a:buChar char="•"/>
            </a:pPr>
            <a:r>
              <a:rPr lang="fr-FR"/>
              <a:t>Pratiques ludiques générales. Il s’agit de mesurer la diversité des formes de jeu que pratiquent les enquêtés : jeux vidéo, jeux de cartes, jeux de plein air, jeux de construction, jeux d’argents, jeux de société etc.</a:t>
            </a:r>
          </a:p>
          <a:p>
            <a:pPr marL="171450" indent="-171450">
              <a:buFont typeface="Arial" panose="020B0604020202020204" pitchFamily="34" charset="0"/>
              <a:buChar char="•"/>
            </a:pPr>
            <a:r>
              <a:rPr lang="fr-FR"/>
              <a:t>Test de culture ludique : original dans sa conception, ce dispositif, à partir d’images de jeu, cherche à mesurer l’étendue de la connaissance des enquêtés concernant le marché du jeu de société et sa diversité.</a:t>
            </a:r>
          </a:p>
          <a:p>
            <a:pPr marL="171450" indent="-171450">
              <a:buFont typeface="Arial" panose="020B0604020202020204" pitchFamily="34" charset="0"/>
              <a:buChar char="•"/>
            </a:pPr>
            <a:r>
              <a:rPr lang="fr-FR"/>
              <a:t>Pratiques et fréquences du jeu de société : cette partie s’attache à mesurer les régularités de la  pratique</a:t>
            </a:r>
          </a:p>
          <a:p>
            <a:pPr marL="171450" indent="-171450">
              <a:buFont typeface="Arial" panose="020B0604020202020204" pitchFamily="34" charset="0"/>
              <a:buChar char="•"/>
            </a:pPr>
            <a:r>
              <a:rPr lang="fr-FR"/>
              <a:t>Sociabilité du jeu de société : il s’agit d’étudier ici la diversité des sociabilités liées au jeu de  société. Le questionnaire porte sur les possibles partenaires (familles, réseau d’amis, travail etc.),  anciens et actuels, et s’intéresse ainsi à l’évolution dans le temps des sociabilités liées au jeu.</a:t>
            </a:r>
          </a:p>
          <a:p>
            <a:pPr marL="171450" indent="-171450">
              <a:buFont typeface="Arial" panose="020B0604020202020204" pitchFamily="34" charset="0"/>
              <a:buChar char="•"/>
            </a:pPr>
            <a:r>
              <a:rPr lang="fr-FR"/>
              <a:t>Les lieux du jeu : il s’agit d’étudier les espaces domestiques et hors de la maison (café, club, travail etc.) dans lesquels se déploie la pratique.</a:t>
            </a:r>
          </a:p>
          <a:p>
            <a:pPr marL="171450" indent="-171450">
              <a:buFont typeface="Arial" panose="020B0604020202020204" pitchFamily="34" charset="0"/>
              <a:buChar char="•"/>
            </a:pPr>
            <a:r>
              <a:rPr lang="fr-FR"/>
              <a:t>Rapport au jeu. Plus qualitatives, les variables mesurent l’attachement des enquêtés à la pratique  du jeu de société. Il s’agit de discriminer ici les publics « passionnés », c’est-à-dire fortement investis (achats fréquents, collection etc.) des publics plus distants mais aussi les discours et les représentations sociales sur la valeur culturelle du jeu de société.</a:t>
            </a:r>
          </a:p>
        </p:txBody>
      </p:sp>
      <p:sp>
        <p:nvSpPr>
          <p:cNvPr id="4" name="Espace réservé du numéro de diapositive 3"/>
          <p:cNvSpPr>
            <a:spLocks noGrp="1"/>
          </p:cNvSpPr>
          <p:nvPr>
            <p:ph type="sldNum" sz="quarter" idx="5"/>
          </p:nvPr>
        </p:nvSpPr>
        <p:spPr/>
        <p:txBody>
          <a:bodyPr/>
          <a:lstStyle/>
          <a:p>
            <a:fld id="{9BBEEC96-130B-43B5-8238-D5A816B9C68D}" type="slidenum">
              <a:rPr lang="fr-FR" smtClean="0"/>
              <a:t>12</a:t>
            </a:fld>
            <a:endParaRPr lang="fr-FR"/>
          </a:p>
        </p:txBody>
      </p:sp>
    </p:spTree>
    <p:extLst>
      <p:ext uri="{BB962C8B-B14F-4D97-AF65-F5344CB8AC3E}">
        <p14:creationId xmlns:p14="http://schemas.microsoft.com/office/powerpoint/2010/main" val="2374111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lnSpc>
                <a:spcPct val="120000"/>
              </a:lnSpc>
              <a:buNone/>
            </a:pPr>
            <a:r>
              <a:rPr lang="fr-FR" sz="1200" b="1" u="sng">
                <a:effectLst/>
                <a:latin typeface="Calibri" panose="020F0502020204030204" pitchFamily="34" charset="0"/>
                <a:ea typeface="Calibri" panose="020F0502020204030204" pitchFamily="34" charset="0"/>
                <a:cs typeface="Times New Roman" panose="02020603050405020304" pitchFamily="18" charset="0"/>
              </a:rPr>
              <a:t>Sujet : </a:t>
            </a:r>
            <a:r>
              <a:rPr lang="fr-FR" sz="1200">
                <a:effectLst/>
                <a:latin typeface="Calibri" panose="020F0502020204030204" pitchFamily="34" charset="0"/>
                <a:ea typeface="Calibri" panose="020F0502020204030204" pitchFamily="34" charset="0"/>
                <a:cs typeface="Times New Roman" panose="02020603050405020304" pitchFamily="18" charset="0"/>
              </a:rPr>
              <a:t>Cultures et pratiques ludiques en France : le cas des jeux de société</a:t>
            </a:r>
            <a:endParaRPr lang="fr-FR" sz="1200" u="sng"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endParaRPr lang="fr-FR" sz="1200" b="1" u="sng"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200" b="1" u="sng" kern="100">
                <a:effectLst/>
                <a:latin typeface="Calibri" panose="020F0502020204030204" pitchFamily="34" charset="0"/>
                <a:ea typeface="Calibri" panose="020F0502020204030204" pitchFamily="34" charset="0"/>
                <a:cs typeface="Times New Roman" panose="02020603050405020304" pitchFamily="18" charset="0"/>
              </a:rPr>
              <a:t>Projet :</a:t>
            </a:r>
            <a:r>
              <a:rPr lang="fr-FR" sz="1200" b="1" u="sng" kern="100">
                <a:latin typeface="Calibri" panose="020F0502020204030204" pitchFamily="34" charset="0"/>
                <a:ea typeface="Calibri" panose="020F0502020204030204" pitchFamily="34" charset="0"/>
                <a:cs typeface="Times New Roman" panose="02020603050405020304" pitchFamily="18" charset="0"/>
              </a:rPr>
              <a:t> </a:t>
            </a:r>
            <a:r>
              <a:rPr lang="fr-FR" sz="1200" kern="100">
                <a:effectLst/>
                <a:latin typeface="Calibri" panose="020F0502020204030204" pitchFamily="34" charset="0"/>
                <a:ea typeface="Calibri" panose="020F0502020204030204" pitchFamily="34" charset="0"/>
                <a:cs typeface="Times New Roman" panose="02020603050405020304" pitchFamily="18" charset="0"/>
              </a:rPr>
              <a:t>LUDENQUETE souhaite établir un état des lieux et un panorama précis de la pratique du jeu de société en France, aussi bien dans le cadre des loisirs que, dans l’espace domestique. Elle a pour objectif de réaliser une cartographie des pratiques de jeux de société en France et de produire une analyse de la diversité et de la place des pratiques de ces jeux par la population française au sein des autres pratiques ludiques et des pratiques culturelles en générale. Outre une cartographie précise des usages, il s’agit d’analyser le caractère culturel et social du jeu de société au prisme des modèles communément admis de la sociologie de la culture.</a:t>
            </a:r>
          </a:p>
          <a:p>
            <a:pPr marL="0" indent="0" algn="just">
              <a:lnSpc>
                <a:spcPct val="120000"/>
              </a:lnSpc>
              <a:buNone/>
            </a:pPr>
            <a:endParaRPr lang="fr-FR" sz="1200" b="1" u="sng"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200" b="1" u="sng" kern="100">
                <a:latin typeface="Calibri" panose="020F0502020204030204" pitchFamily="34" charset="0"/>
                <a:ea typeface="Calibri" panose="020F0502020204030204" pitchFamily="34" charset="0"/>
                <a:cs typeface="Times New Roman" panose="02020603050405020304" pitchFamily="18" charset="0"/>
              </a:rPr>
              <a:t>Méthodologie :</a:t>
            </a:r>
            <a:r>
              <a:rPr lang="fr-FR" sz="1200" kern="100">
                <a:latin typeface="Calibri" panose="020F0502020204030204" pitchFamily="34" charset="0"/>
                <a:ea typeface="Calibri" panose="020F0502020204030204" pitchFamily="34" charset="0"/>
                <a:cs typeface="Times New Roman" panose="02020603050405020304" pitchFamily="18" charset="0"/>
              </a:rPr>
              <a:t> </a:t>
            </a:r>
            <a:r>
              <a:rPr lang="fr-FR" sz="1200" kern="100">
                <a:effectLst/>
                <a:latin typeface="Calibri" panose="020F0502020204030204" pitchFamily="34" charset="0"/>
                <a:ea typeface="Calibri" panose="020F0502020204030204" pitchFamily="34" charset="0"/>
                <a:cs typeface="Times New Roman" panose="02020603050405020304" pitchFamily="18" charset="0"/>
              </a:rPr>
              <a:t> Enquête par questionnaire en ligne auto-administré et diffusé entre avril et mai 2017 à un panel de 2981 français-e-s (ELIPSS).</a:t>
            </a:r>
            <a:endParaRPr lang="fr-FR" sz="1200" kern="100">
              <a:latin typeface="Calibri" panose="020F0502020204030204" pitchFamily="34" charset="0"/>
              <a:ea typeface="Calibri" panose="020F0502020204030204" pitchFamily="34" charset="0"/>
              <a:cs typeface="Times New Roman" panose="02020603050405020304" pitchFamily="18" charset="0"/>
            </a:endParaRPr>
          </a:p>
          <a:p>
            <a:endParaRPr lang="fr-FR" b="1"/>
          </a:p>
          <a:p>
            <a:r>
              <a:rPr lang="fr-FR" b="1"/>
              <a:t>Le questionnaire a été construit autour de </a:t>
            </a:r>
            <a:r>
              <a:rPr lang="fr-FR" b="1" u="sng"/>
              <a:t>6 thématiques :</a:t>
            </a:r>
          </a:p>
          <a:p>
            <a:pPr marL="171450" indent="-171450">
              <a:buFont typeface="Arial" panose="020B0604020202020204" pitchFamily="34" charset="0"/>
              <a:buChar char="•"/>
            </a:pPr>
            <a:r>
              <a:rPr lang="fr-FR"/>
              <a:t>Pratiques ludiques générales. Il s’agit de mesurer la diversité des formes de jeu que pratiquent les enquêtés : jeux vidéo, jeux de cartes, jeux de plein air, jeux de construction, jeux d’argents, jeux de société etc.</a:t>
            </a:r>
          </a:p>
          <a:p>
            <a:pPr marL="171450" indent="-171450">
              <a:buFont typeface="Arial" panose="020B0604020202020204" pitchFamily="34" charset="0"/>
              <a:buChar char="•"/>
            </a:pPr>
            <a:r>
              <a:rPr lang="fr-FR"/>
              <a:t>Test de culture ludique : original dans sa conception, ce dispositif, à partir d’images de jeu, cherche à mesurer l’étendue de la connaissance des enquêtés concernant le marché du jeu de société et sa diversité.</a:t>
            </a:r>
          </a:p>
          <a:p>
            <a:pPr marL="171450" indent="-171450">
              <a:buFont typeface="Arial" panose="020B0604020202020204" pitchFamily="34" charset="0"/>
              <a:buChar char="•"/>
            </a:pPr>
            <a:r>
              <a:rPr lang="fr-FR"/>
              <a:t>Pratiques et fréquences du jeu de société : cette partie s’attache à mesurer les régularités de la  pratique</a:t>
            </a:r>
          </a:p>
          <a:p>
            <a:pPr marL="171450" indent="-171450">
              <a:buFont typeface="Arial" panose="020B0604020202020204" pitchFamily="34" charset="0"/>
              <a:buChar char="•"/>
            </a:pPr>
            <a:r>
              <a:rPr lang="fr-FR"/>
              <a:t>Sociabilité du jeu de société : il s’agit d’étudier ici la diversité des sociabilités liées au jeu de  société. Le questionnaire porte sur les possibles partenaires (familles, réseau d’amis, travail etc.),  anciens et actuels, et s’intéresse ainsi à l’évolution dans le temps des sociabilités liées au jeu.</a:t>
            </a:r>
          </a:p>
          <a:p>
            <a:pPr marL="171450" indent="-171450">
              <a:buFont typeface="Arial" panose="020B0604020202020204" pitchFamily="34" charset="0"/>
              <a:buChar char="•"/>
            </a:pPr>
            <a:r>
              <a:rPr lang="fr-FR"/>
              <a:t>Les lieux du jeu : il s’agit d’étudier les espaces domestiques et hors de la maison (café, club, travail etc.) dans lesquels se déploie la pratique.</a:t>
            </a:r>
          </a:p>
          <a:p>
            <a:pPr marL="171450" indent="-171450">
              <a:buFont typeface="Arial" panose="020B0604020202020204" pitchFamily="34" charset="0"/>
              <a:buChar char="•"/>
            </a:pPr>
            <a:r>
              <a:rPr lang="fr-FR"/>
              <a:t>Rapport au jeu. Plus qualitatives, les variables mesurent l’attachement des enquêtés à la pratique  du jeu de société. Il s’agit de discriminer ici les publics « passionnés », c’est-à-dire fortement investis (achats fréquents, collection etc.) des publics plus distants mais aussi les discours et les représentations sociales sur la valeur culturelle du jeu de société.</a:t>
            </a:r>
          </a:p>
        </p:txBody>
      </p:sp>
      <p:sp>
        <p:nvSpPr>
          <p:cNvPr id="4" name="Espace réservé du numéro de diapositive 3"/>
          <p:cNvSpPr>
            <a:spLocks noGrp="1"/>
          </p:cNvSpPr>
          <p:nvPr>
            <p:ph type="sldNum" sz="quarter" idx="5"/>
          </p:nvPr>
        </p:nvSpPr>
        <p:spPr/>
        <p:txBody>
          <a:bodyPr/>
          <a:lstStyle/>
          <a:p>
            <a:fld id="{9BBEEC96-130B-43B5-8238-D5A816B9C68D}" type="slidenum">
              <a:rPr lang="fr-FR" smtClean="0"/>
              <a:t>13</a:t>
            </a:fld>
            <a:endParaRPr lang="fr-FR"/>
          </a:p>
        </p:txBody>
      </p:sp>
    </p:spTree>
    <p:extLst>
      <p:ext uri="{BB962C8B-B14F-4D97-AF65-F5344CB8AC3E}">
        <p14:creationId xmlns:p14="http://schemas.microsoft.com/office/powerpoint/2010/main" val="1314264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lnSpc>
                <a:spcPct val="120000"/>
              </a:lnSpc>
              <a:buNone/>
            </a:pPr>
            <a:r>
              <a:rPr lang="fr-FR" sz="1200" b="1" u="sng">
                <a:effectLst/>
                <a:latin typeface="Calibri" panose="020F0502020204030204" pitchFamily="34" charset="0"/>
                <a:ea typeface="Calibri" panose="020F0502020204030204" pitchFamily="34" charset="0"/>
                <a:cs typeface="Times New Roman" panose="02020603050405020304" pitchFamily="18" charset="0"/>
              </a:rPr>
              <a:t>Sujet : </a:t>
            </a:r>
            <a:r>
              <a:rPr lang="fr-FR" sz="1200">
                <a:effectLst/>
                <a:latin typeface="Calibri" panose="020F0502020204030204" pitchFamily="34" charset="0"/>
                <a:ea typeface="Calibri" panose="020F0502020204030204" pitchFamily="34" charset="0"/>
                <a:cs typeface="Times New Roman" panose="02020603050405020304" pitchFamily="18" charset="0"/>
              </a:rPr>
              <a:t>Cultures et pratiques ludiques en France : le cas des jeux de société</a:t>
            </a:r>
            <a:endParaRPr lang="fr-FR" sz="1200" u="sng"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endParaRPr lang="fr-FR" sz="1200" b="1" u="sng"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200" b="1" u="sng" kern="100">
                <a:effectLst/>
                <a:latin typeface="Calibri" panose="020F0502020204030204" pitchFamily="34" charset="0"/>
                <a:ea typeface="Calibri" panose="020F0502020204030204" pitchFamily="34" charset="0"/>
                <a:cs typeface="Times New Roman" panose="02020603050405020304" pitchFamily="18" charset="0"/>
              </a:rPr>
              <a:t>Projet :</a:t>
            </a:r>
            <a:r>
              <a:rPr lang="fr-FR" sz="1200" b="1" u="sng" kern="100">
                <a:latin typeface="Calibri" panose="020F0502020204030204" pitchFamily="34" charset="0"/>
                <a:ea typeface="Calibri" panose="020F0502020204030204" pitchFamily="34" charset="0"/>
                <a:cs typeface="Times New Roman" panose="02020603050405020304" pitchFamily="18" charset="0"/>
              </a:rPr>
              <a:t> </a:t>
            </a:r>
            <a:r>
              <a:rPr lang="fr-FR" sz="1200" kern="100">
                <a:effectLst/>
                <a:latin typeface="Calibri" panose="020F0502020204030204" pitchFamily="34" charset="0"/>
                <a:ea typeface="Calibri" panose="020F0502020204030204" pitchFamily="34" charset="0"/>
                <a:cs typeface="Times New Roman" panose="02020603050405020304" pitchFamily="18" charset="0"/>
              </a:rPr>
              <a:t>LUDENQUETE souhaite établir un état des lieux et un panorama précis de la pratique du jeu de société en France, aussi bien dans le cadre des loisirs que, dans l’espace domestique. Elle a pour objectif de réaliser une cartographie des pratiques de jeux de société en France et de produire une analyse de la diversité et de la place des pratiques de ces jeux par la population française au sein des autres pratiques ludiques et des pratiques culturelles en générale. Outre une cartographie précise des usages, il s’agit d’analyser le caractère culturel et social du jeu de société au prisme des modèles communément admis de la sociologie de la culture.</a:t>
            </a:r>
          </a:p>
          <a:p>
            <a:pPr marL="0" indent="0" algn="just">
              <a:lnSpc>
                <a:spcPct val="120000"/>
              </a:lnSpc>
              <a:buNone/>
            </a:pPr>
            <a:endParaRPr lang="fr-FR" sz="1200" b="1" u="sng"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200" b="1" u="sng" kern="100">
                <a:latin typeface="Calibri" panose="020F0502020204030204" pitchFamily="34" charset="0"/>
                <a:ea typeface="Calibri" panose="020F0502020204030204" pitchFamily="34" charset="0"/>
                <a:cs typeface="Times New Roman" panose="02020603050405020304" pitchFamily="18" charset="0"/>
              </a:rPr>
              <a:t>Méthodologie :</a:t>
            </a:r>
            <a:r>
              <a:rPr lang="fr-FR" sz="1200" kern="100">
                <a:latin typeface="Calibri" panose="020F0502020204030204" pitchFamily="34" charset="0"/>
                <a:ea typeface="Calibri" panose="020F0502020204030204" pitchFamily="34" charset="0"/>
                <a:cs typeface="Times New Roman" panose="02020603050405020304" pitchFamily="18" charset="0"/>
              </a:rPr>
              <a:t> </a:t>
            </a:r>
            <a:r>
              <a:rPr lang="fr-FR" sz="1200" kern="100">
                <a:effectLst/>
                <a:latin typeface="Calibri" panose="020F0502020204030204" pitchFamily="34" charset="0"/>
                <a:ea typeface="Calibri" panose="020F0502020204030204" pitchFamily="34" charset="0"/>
                <a:cs typeface="Times New Roman" panose="02020603050405020304" pitchFamily="18" charset="0"/>
              </a:rPr>
              <a:t> Enquête par questionnaire en ligne auto-administré et diffusé entre avril et mai 2017 à un panel de 2981 français-e-s (ELIPSS).</a:t>
            </a:r>
            <a:endParaRPr lang="fr-FR" sz="1200" kern="100">
              <a:latin typeface="Calibri" panose="020F0502020204030204" pitchFamily="34" charset="0"/>
              <a:ea typeface="Calibri" panose="020F0502020204030204" pitchFamily="34" charset="0"/>
              <a:cs typeface="Times New Roman" panose="02020603050405020304" pitchFamily="18" charset="0"/>
            </a:endParaRPr>
          </a:p>
          <a:p>
            <a:endParaRPr lang="fr-FR" b="1"/>
          </a:p>
          <a:p>
            <a:r>
              <a:rPr lang="fr-FR" b="1"/>
              <a:t>Le questionnaire a été construit autour de </a:t>
            </a:r>
            <a:r>
              <a:rPr lang="fr-FR" b="1" u="sng"/>
              <a:t>6 thématiques :</a:t>
            </a:r>
          </a:p>
          <a:p>
            <a:pPr marL="171450" indent="-171450">
              <a:buFont typeface="Arial" panose="020B0604020202020204" pitchFamily="34" charset="0"/>
              <a:buChar char="•"/>
            </a:pPr>
            <a:r>
              <a:rPr lang="fr-FR"/>
              <a:t>Pratiques ludiques générales. Il s’agit de mesurer la diversité des formes de jeu que pratiquent les enquêtés : jeux vidéo, jeux de cartes, jeux de plein air, jeux de construction, jeux d’argents, jeux de société etc.</a:t>
            </a:r>
          </a:p>
          <a:p>
            <a:pPr marL="171450" indent="-171450">
              <a:buFont typeface="Arial" panose="020B0604020202020204" pitchFamily="34" charset="0"/>
              <a:buChar char="•"/>
            </a:pPr>
            <a:r>
              <a:rPr lang="fr-FR"/>
              <a:t>Test de culture ludique : original dans sa conception, ce dispositif, à partir d’images de jeu, cherche à mesurer l’étendue de la connaissance des enquêtés concernant le marché du jeu de société et sa diversité.</a:t>
            </a:r>
          </a:p>
          <a:p>
            <a:pPr marL="171450" indent="-171450">
              <a:buFont typeface="Arial" panose="020B0604020202020204" pitchFamily="34" charset="0"/>
              <a:buChar char="•"/>
            </a:pPr>
            <a:r>
              <a:rPr lang="fr-FR"/>
              <a:t>Pratiques et fréquences du jeu de société : cette partie s’attache à mesurer les régularités de la  pratique</a:t>
            </a:r>
          </a:p>
          <a:p>
            <a:pPr marL="171450" indent="-171450">
              <a:buFont typeface="Arial" panose="020B0604020202020204" pitchFamily="34" charset="0"/>
              <a:buChar char="•"/>
            </a:pPr>
            <a:r>
              <a:rPr lang="fr-FR"/>
              <a:t>Sociabilité du jeu de société : il s’agit d’étudier ici la diversité des sociabilités liées au jeu de  société. Le questionnaire porte sur les possibles partenaires (familles, réseau d’amis, travail etc.),  anciens et actuels, et s’intéresse ainsi à l’évolution dans le temps des sociabilités liées au jeu.</a:t>
            </a:r>
          </a:p>
          <a:p>
            <a:pPr marL="171450" indent="-171450">
              <a:buFont typeface="Arial" panose="020B0604020202020204" pitchFamily="34" charset="0"/>
              <a:buChar char="•"/>
            </a:pPr>
            <a:r>
              <a:rPr lang="fr-FR"/>
              <a:t>Les lieux du jeu : il s’agit d’étudier les espaces domestiques et hors de la maison (café, club, travail etc.) dans lesquels se déploie la pratique.</a:t>
            </a:r>
          </a:p>
          <a:p>
            <a:pPr marL="171450" indent="-171450">
              <a:buFont typeface="Arial" panose="020B0604020202020204" pitchFamily="34" charset="0"/>
              <a:buChar char="•"/>
            </a:pPr>
            <a:r>
              <a:rPr lang="fr-FR"/>
              <a:t>Rapport au jeu. Plus qualitatives, les variables mesurent l’attachement des enquêtés à la pratique  du jeu de société. Il s’agit de discriminer ici les publics « passionnés », c’est-à-dire fortement investis (achats fréquents, collection etc.) des publics plus distants mais aussi les discours et les représentations sociales sur la valeur culturelle du jeu de société.</a:t>
            </a:r>
          </a:p>
        </p:txBody>
      </p:sp>
      <p:sp>
        <p:nvSpPr>
          <p:cNvPr id="4" name="Espace réservé du numéro de diapositive 3"/>
          <p:cNvSpPr>
            <a:spLocks noGrp="1"/>
          </p:cNvSpPr>
          <p:nvPr>
            <p:ph type="sldNum" sz="quarter" idx="5"/>
          </p:nvPr>
        </p:nvSpPr>
        <p:spPr/>
        <p:txBody>
          <a:bodyPr/>
          <a:lstStyle/>
          <a:p>
            <a:fld id="{9BBEEC96-130B-43B5-8238-D5A816B9C68D}" type="slidenum">
              <a:rPr lang="fr-FR" smtClean="0"/>
              <a:t>14</a:t>
            </a:fld>
            <a:endParaRPr lang="fr-FR"/>
          </a:p>
        </p:txBody>
      </p:sp>
    </p:spTree>
    <p:extLst>
      <p:ext uri="{BB962C8B-B14F-4D97-AF65-F5344CB8AC3E}">
        <p14:creationId xmlns:p14="http://schemas.microsoft.com/office/powerpoint/2010/main" val="1933270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lnSpc>
                <a:spcPct val="120000"/>
              </a:lnSpc>
              <a:buNone/>
            </a:pPr>
            <a:r>
              <a:rPr lang="fr-FR" sz="1200" b="1" u="sng">
                <a:effectLst/>
                <a:latin typeface="Calibri" panose="020F0502020204030204" pitchFamily="34" charset="0"/>
                <a:ea typeface="Calibri" panose="020F0502020204030204" pitchFamily="34" charset="0"/>
                <a:cs typeface="Times New Roman" panose="02020603050405020304" pitchFamily="18" charset="0"/>
              </a:rPr>
              <a:t>Sujet : </a:t>
            </a:r>
            <a:r>
              <a:rPr lang="fr-FR" sz="1200">
                <a:effectLst/>
                <a:latin typeface="Calibri" panose="020F0502020204030204" pitchFamily="34" charset="0"/>
                <a:ea typeface="Calibri" panose="020F0502020204030204" pitchFamily="34" charset="0"/>
                <a:cs typeface="Times New Roman" panose="02020603050405020304" pitchFamily="18" charset="0"/>
              </a:rPr>
              <a:t>Cultures et pratiques ludiques en France : le cas des jeux de société</a:t>
            </a:r>
            <a:endParaRPr lang="fr-FR" sz="1200" u="sng"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endParaRPr lang="fr-FR" sz="1200" b="1" u="sng"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200" b="1" u="sng" kern="100">
                <a:effectLst/>
                <a:latin typeface="Calibri" panose="020F0502020204030204" pitchFamily="34" charset="0"/>
                <a:ea typeface="Calibri" panose="020F0502020204030204" pitchFamily="34" charset="0"/>
                <a:cs typeface="Times New Roman" panose="02020603050405020304" pitchFamily="18" charset="0"/>
              </a:rPr>
              <a:t>Projet :</a:t>
            </a:r>
            <a:r>
              <a:rPr lang="fr-FR" sz="1200" b="1" u="sng" kern="100">
                <a:latin typeface="Calibri" panose="020F0502020204030204" pitchFamily="34" charset="0"/>
                <a:ea typeface="Calibri" panose="020F0502020204030204" pitchFamily="34" charset="0"/>
                <a:cs typeface="Times New Roman" panose="02020603050405020304" pitchFamily="18" charset="0"/>
              </a:rPr>
              <a:t> </a:t>
            </a:r>
            <a:r>
              <a:rPr lang="fr-FR" sz="1200" kern="100">
                <a:effectLst/>
                <a:latin typeface="Calibri" panose="020F0502020204030204" pitchFamily="34" charset="0"/>
                <a:ea typeface="Calibri" panose="020F0502020204030204" pitchFamily="34" charset="0"/>
                <a:cs typeface="Times New Roman" panose="02020603050405020304" pitchFamily="18" charset="0"/>
              </a:rPr>
              <a:t>LUDENQUETE souhaite établir un état des lieux et un panorama précis de la pratique du jeu de société en France, aussi bien dans le cadre des loisirs que, dans l’espace domestique. Elle a pour objectif de réaliser une cartographie des pratiques de jeux de société en France et de produire une analyse de la diversité et de la place des pratiques de ces jeux par la population française au sein des autres pratiques ludiques et des pratiques culturelles en générale. Outre une cartographie précise des usages, il s’agit d’analyser le caractère culturel et social du jeu de société au prisme des modèles communément admis de la sociologie de la culture.</a:t>
            </a:r>
          </a:p>
          <a:p>
            <a:pPr marL="0" indent="0" algn="just">
              <a:lnSpc>
                <a:spcPct val="120000"/>
              </a:lnSpc>
              <a:buNone/>
            </a:pPr>
            <a:endParaRPr lang="fr-FR" sz="1200" b="1" u="sng"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200" b="1" u="sng" kern="100">
                <a:latin typeface="Calibri" panose="020F0502020204030204" pitchFamily="34" charset="0"/>
                <a:ea typeface="Calibri" panose="020F0502020204030204" pitchFamily="34" charset="0"/>
                <a:cs typeface="Times New Roman" panose="02020603050405020304" pitchFamily="18" charset="0"/>
              </a:rPr>
              <a:t>Méthodologie :</a:t>
            </a:r>
            <a:r>
              <a:rPr lang="fr-FR" sz="1200" kern="100">
                <a:latin typeface="Calibri" panose="020F0502020204030204" pitchFamily="34" charset="0"/>
                <a:ea typeface="Calibri" panose="020F0502020204030204" pitchFamily="34" charset="0"/>
                <a:cs typeface="Times New Roman" panose="02020603050405020304" pitchFamily="18" charset="0"/>
              </a:rPr>
              <a:t> </a:t>
            </a:r>
            <a:r>
              <a:rPr lang="fr-FR" sz="1200" kern="100">
                <a:effectLst/>
                <a:latin typeface="Calibri" panose="020F0502020204030204" pitchFamily="34" charset="0"/>
                <a:ea typeface="Calibri" panose="020F0502020204030204" pitchFamily="34" charset="0"/>
                <a:cs typeface="Times New Roman" panose="02020603050405020304" pitchFamily="18" charset="0"/>
              </a:rPr>
              <a:t> Enquête par questionnaire en ligne auto-administré et diffusé entre avril et mai 2017 à un panel de 2981 français-e-s (ELIPSS).</a:t>
            </a:r>
            <a:endParaRPr lang="fr-FR" sz="1200" kern="100">
              <a:latin typeface="Calibri" panose="020F0502020204030204" pitchFamily="34" charset="0"/>
              <a:ea typeface="Calibri" panose="020F0502020204030204" pitchFamily="34" charset="0"/>
              <a:cs typeface="Times New Roman" panose="02020603050405020304" pitchFamily="18" charset="0"/>
            </a:endParaRPr>
          </a:p>
          <a:p>
            <a:endParaRPr lang="fr-FR" b="1"/>
          </a:p>
          <a:p>
            <a:r>
              <a:rPr lang="fr-FR" b="1"/>
              <a:t>Le questionnaire a été construit autour de </a:t>
            </a:r>
            <a:r>
              <a:rPr lang="fr-FR" b="1" u="sng"/>
              <a:t>6 thématiques :</a:t>
            </a:r>
          </a:p>
          <a:p>
            <a:pPr marL="171450" indent="-171450">
              <a:buFont typeface="Arial" panose="020B0604020202020204" pitchFamily="34" charset="0"/>
              <a:buChar char="•"/>
            </a:pPr>
            <a:r>
              <a:rPr lang="fr-FR"/>
              <a:t>Pratiques ludiques générales. Il s’agit de mesurer la diversité des formes de jeu que pratiquent les enquêtés : jeux vidéo, jeux de cartes, jeux de plein air, jeux de construction, jeux d’argents, jeux de société etc.</a:t>
            </a:r>
          </a:p>
          <a:p>
            <a:pPr marL="171450" indent="-171450">
              <a:buFont typeface="Arial" panose="020B0604020202020204" pitchFamily="34" charset="0"/>
              <a:buChar char="•"/>
            </a:pPr>
            <a:r>
              <a:rPr lang="fr-FR"/>
              <a:t>Test de culture ludique : original dans sa conception, ce dispositif, à partir d’images de jeu, cherche à mesurer l’étendue de la connaissance des enquêtés concernant le marché du jeu de société et sa diversité.</a:t>
            </a:r>
          </a:p>
          <a:p>
            <a:pPr marL="171450" indent="-171450">
              <a:buFont typeface="Arial" panose="020B0604020202020204" pitchFamily="34" charset="0"/>
              <a:buChar char="•"/>
            </a:pPr>
            <a:r>
              <a:rPr lang="fr-FR"/>
              <a:t>Pratiques et fréquences du jeu de société : cette partie s’attache à mesurer les régularités de la  pratique</a:t>
            </a:r>
          </a:p>
          <a:p>
            <a:pPr marL="171450" indent="-171450">
              <a:buFont typeface="Arial" panose="020B0604020202020204" pitchFamily="34" charset="0"/>
              <a:buChar char="•"/>
            </a:pPr>
            <a:r>
              <a:rPr lang="fr-FR"/>
              <a:t>Sociabilité du jeu de société : il s’agit d’étudier ici la diversité des sociabilités liées au jeu de  société. Le questionnaire porte sur les possibles partenaires (familles, réseau d’amis, travail etc.),  anciens et actuels, et s’intéresse ainsi à l’évolution dans le temps des sociabilités liées au jeu.</a:t>
            </a:r>
          </a:p>
          <a:p>
            <a:pPr marL="171450" indent="-171450">
              <a:buFont typeface="Arial" panose="020B0604020202020204" pitchFamily="34" charset="0"/>
              <a:buChar char="•"/>
            </a:pPr>
            <a:r>
              <a:rPr lang="fr-FR"/>
              <a:t>Les lieux du jeu : il s’agit d’étudier les espaces domestiques et hors de la maison (café, club, travail etc.) dans lesquels se déploie la pratique.</a:t>
            </a:r>
          </a:p>
          <a:p>
            <a:pPr marL="171450" indent="-171450">
              <a:buFont typeface="Arial" panose="020B0604020202020204" pitchFamily="34" charset="0"/>
              <a:buChar char="•"/>
            </a:pPr>
            <a:r>
              <a:rPr lang="fr-FR"/>
              <a:t>Rapport au jeu. Plus qualitatives, les variables mesurent l’attachement des enquêtés à la pratique  du jeu de société. Il s’agit de discriminer ici les publics « passionnés », c’est-à-dire fortement investis (achats fréquents, collection etc.) des publics plus distants mais aussi les discours et les représentations sociales sur la valeur culturelle du jeu de société.</a:t>
            </a:r>
          </a:p>
        </p:txBody>
      </p:sp>
      <p:sp>
        <p:nvSpPr>
          <p:cNvPr id="4" name="Espace réservé du numéro de diapositive 3"/>
          <p:cNvSpPr>
            <a:spLocks noGrp="1"/>
          </p:cNvSpPr>
          <p:nvPr>
            <p:ph type="sldNum" sz="quarter" idx="5"/>
          </p:nvPr>
        </p:nvSpPr>
        <p:spPr/>
        <p:txBody>
          <a:bodyPr/>
          <a:lstStyle/>
          <a:p>
            <a:fld id="{9BBEEC96-130B-43B5-8238-D5A816B9C68D}" type="slidenum">
              <a:rPr lang="fr-FR" smtClean="0"/>
              <a:t>15</a:t>
            </a:fld>
            <a:endParaRPr lang="fr-FR"/>
          </a:p>
        </p:txBody>
      </p:sp>
    </p:spTree>
    <p:extLst>
      <p:ext uri="{BB962C8B-B14F-4D97-AF65-F5344CB8AC3E}">
        <p14:creationId xmlns:p14="http://schemas.microsoft.com/office/powerpoint/2010/main" val="3217180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0FB80A-462F-E9FD-90EE-F8E230BDD43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AFA7BCF-0EFE-DE7D-BA53-67FEC36AE1E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986EF48-C729-CFCF-1ABB-9B6FB40C2B64}"/>
              </a:ext>
            </a:extLst>
          </p:cNvPr>
          <p:cNvSpPr>
            <a:spLocks noGrp="1"/>
          </p:cNvSpPr>
          <p:nvPr>
            <p:ph type="dt" sz="half" idx="10"/>
          </p:nvPr>
        </p:nvSpPr>
        <p:spPr/>
        <p:txBody>
          <a:bodyPr/>
          <a:lstStyle/>
          <a:p>
            <a:fld id="{0361AE0F-B7F6-A943-B9D3-19E3BB281243}" type="datetimeFigureOut">
              <a:rPr lang="fr-FR" smtClean="0"/>
              <a:t>02/05/2023</a:t>
            </a:fld>
            <a:endParaRPr lang="fr-FR"/>
          </a:p>
        </p:txBody>
      </p:sp>
      <p:sp>
        <p:nvSpPr>
          <p:cNvPr id="5" name="Espace réservé du pied de page 4">
            <a:extLst>
              <a:ext uri="{FF2B5EF4-FFF2-40B4-BE49-F238E27FC236}">
                <a16:creationId xmlns:a16="http://schemas.microsoft.com/office/drawing/2014/main" id="{0D60C987-0739-7773-848F-89E241F3C3B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CCE103D-F6C4-A7AE-F5BA-5A5578ABBA87}"/>
              </a:ext>
            </a:extLst>
          </p:cNvPr>
          <p:cNvSpPr>
            <a:spLocks noGrp="1"/>
          </p:cNvSpPr>
          <p:nvPr>
            <p:ph type="sldNum" sz="quarter" idx="12"/>
          </p:nvPr>
        </p:nvSpPr>
        <p:spPr/>
        <p:txBody>
          <a:bodyPr/>
          <a:lstStyle/>
          <a:p>
            <a:fld id="{FE99696E-7A44-8348-B0B7-2E9E83CF7A5B}" type="slidenum">
              <a:rPr lang="fr-FR" smtClean="0"/>
              <a:t>‹#›</a:t>
            </a:fld>
            <a:endParaRPr lang="fr-FR"/>
          </a:p>
        </p:txBody>
      </p:sp>
    </p:spTree>
    <p:extLst>
      <p:ext uri="{BB962C8B-B14F-4D97-AF65-F5344CB8AC3E}">
        <p14:creationId xmlns:p14="http://schemas.microsoft.com/office/powerpoint/2010/main" val="242769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A58B8D-2C2A-30EB-F4DA-DBDCABE27E8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9BB273C-92D9-F5D9-CDF1-12D466375B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D6D03BF-2E6B-F29A-D118-54AB74E00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F9C18BA-C7B6-866F-6964-9EDF005BF04F}"/>
              </a:ext>
            </a:extLst>
          </p:cNvPr>
          <p:cNvSpPr>
            <a:spLocks noGrp="1"/>
          </p:cNvSpPr>
          <p:nvPr>
            <p:ph type="dt" sz="half" idx="10"/>
          </p:nvPr>
        </p:nvSpPr>
        <p:spPr/>
        <p:txBody>
          <a:bodyPr/>
          <a:lstStyle/>
          <a:p>
            <a:fld id="{7191C616-B1B6-41A8-BCD7-B8484ABAA7D2}" type="datetimeFigureOut">
              <a:rPr lang="fr-FR" smtClean="0"/>
              <a:t>02/05/2023</a:t>
            </a:fld>
            <a:endParaRPr lang="fr-FR"/>
          </a:p>
        </p:txBody>
      </p:sp>
      <p:sp>
        <p:nvSpPr>
          <p:cNvPr id="6" name="Espace réservé du pied de page 5">
            <a:extLst>
              <a:ext uri="{FF2B5EF4-FFF2-40B4-BE49-F238E27FC236}">
                <a16:creationId xmlns:a16="http://schemas.microsoft.com/office/drawing/2014/main" id="{0D900935-E094-6D98-5C5C-FC21DF4FB28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50DDD16-6AC2-247F-9401-6E70545B05C8}"/>
              </a:ext>
            </a:extLst>
          </p:cNvPr>
          <p:cNvSpPr>
            <a:spLocks noGrp="1"/>
          </p:cNvSpPr>
          <p:nvPr>
            <p:ph type="sldNum" sz="quarter" idx="12"/>
          </p:nvPr>
        </p:nvSpPr>
        <p:spPr/>
        <p:txBody>
          <a:bodyPr/>
          <a:lstStyle/>
          <a:p>
            <a:fld id="{B0AD8699-56B1-4C1E-BCEE-F141CF4498AA}" type="slidenum">
              <a:rPr lang="fr-FR" smtClean="0"/>
              <a:t>‹#›</a:t>
            </a:fld>
            <a:endParaRPr lang="fr-FR"/>
          </a:p>
        </p:txBody>
      </p:sp>
    </p:spTree>
    <p:extLst>
      <p:ext uri="{BB962C8B-B14F-4D97-AF65-F5344CB8AC3E}">
        <p14:creationId xmlns:p14="http://schemas.microsoft.com/office/powerpoint/2010/main" val="21206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6B224E-62D2-D64F-24C2-13F84CCBE81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1B84A35-F6EF-30CD-1EF5-7D705FF7BE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11A4030-9617-6B03-49C0-18F7433E33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39098F9-D669-BE7F-E508-6553E426338C}"/>
              </a:ext>
            </a:extLst>
          </p:cNvPr>
          <p:cNvSpPr>
            <a:spLocks noGrp="1"/>
          </p:cNvSpPr>
          <p:nvPr>
            <p:ph type="dt" sz="half" idx="10"/>
          </p:nvPr>
        </p:nvSpPr>
        <p:spPr/>
        <p:txBody>
          <a:bodyPr/>
          <a:lstStyle/>
          <a:p>
            <a:fld id="{7191C616-B1B6-41A8-BCD7-B8484ABAA7D2}" type="datetimeFigureOut">
              <a:rPr lang="fr-FR" smtClean="0"/>
              <a:t>02/05/2023</a:t>
            </a:fld>
            <a:endParaRPr lang="fr-FR"/>
          </a:p>
        </p:txBody>
      </p:sp>
      <p:sp>
        <p:nvSpPr>
          <p:cNvPr id="6" name="Espace réservé du pied de page 5">
            <a:extLst>
              <a:ext uri="{FF2B5EF4-FFF2-40B4-BE49-F238E27FC236}">
                <a16:creationId xmlns:a16="http://schemas.microsoft.com/office/drawing/2014/main" id="{DFAA75DD-F5A7-7BC0-5C68-02728ABD69A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3F5EA93-F295-BDFC-B68F-BD96A7F4D12E}"/>
              </a:ext>
            </a:extLst>
          </p:cNvPr>
          <p:cNvSpPr>
            <a:spLocks noGrp="1"/>
          </p:cNvSpPr>
          <p:nvPr>
            <p:ph type="sldNum" sz="quarter" idx="12"/>
          </p:nvPr>
        </p:nvSpPr>
        <p:spPr/>
        <p:txBody>
          <a:bodyPr/>
          <a:lstStyle/>
          <a:p>
            <a:fld id="{B0AD8699-56B1-4C1E-BCEE-F141CF4498AA}" type="slidenum">
              <a:rPr lang="fr-FR" smtClean="0"/>
              <a:t>‹#›</a:t>
            </a:fld>
            <a:endParaRPr lang="fr-FR"/>
          </a:p>
        </p:txBody>
      </p:sp>
    </p:spTree>
    <p:extLst>
      <p:ext uri="{BB962C8B-B14F-4D97-AF65-F5344CB8AC3E}">
        <p14:creationId xmlns:p14="http://schemas.microsoft.com/office/powerpoint/2010/main" val="1720386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85E24E-9A51-12D1-F0E4-5E17984F957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D5DA8F4B-D537-64F8-9B85-FD242631C9BF}"/>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39D4146-9DB5-BB02-02F3-557C9E6B6870}"/>
              </a:ext>
            </a:extLst>
          </p:cNvPr>
          <p:cNvSpPr>
            <a:spLocks noGrp="1"/>
          </p:cNvSpPr>
          <p:nvPr>
            <p:ph type="dt" sz="half" idx="10"/>
          </p:nvPr>
        </p:nvSpPr>
        <p:spPr/>
        <p:txBody>
          <a:bodyPr/>
          <a:lstStyle/>
          <a:p>
            <a:fld id="{7191C616-B1B6-41A8-BCD7-B8484ABAA7D2}" type="datetimeFigureOut">
              <a:rPr lang="fr-FR" smtClean="0"/>
              <a:t>02/05/2023</a:t>
            </a:fld>
            <a:endParaRPr lang="fr-FR"/>
          </a:p>
        </p:txBody>
      </p:sp>
      <p:sp>
        <p:nvSpPr>
          <p:cNvPr id="5" name="Espace réservé du pied de page 4">
            <a:extLst>
              <a:ext uri="{FF2B5EF4-FFF2-40B4-BE49-F238E27FC236}">
                <a16:creationId xmlns:a16="http://schemas.microsoft.com/office/drawing/2014/main" id="{FC6A2690-9312-D6D6-404E-3645D73B3C6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37375E5-3134-DB3C-E4FF-BCDE649B944B}"/>
              </a:ext>
            </a:extLst>
          </p:cNvPr>
          <p:cNvSpPr>
            <a:spLocks noGrp="1"/>
          </p:cNvSpPr>
          <p:nvPr>
            <p:ph type="sldNum" sz="quarter" idx="12"/>
          </p:nvPr>
        </p:nvSpPr>
        <p:spPr/>
        <p:txBody>
          <a:bodyPr/>
          <a:lstStyle/>
          <a:p>
            <a:fld id="{B0AD8699-56B1-4C1E-BCEE-F141CF4498AA}" type="slidenum">
              <a:rPr lang="fr-FR" smtClean="0"/>
              <a:t>‹#›</a:t>
            </a:fld>
            <a:endParaRPr lang="fr-FR"/>
          </a:p>
        </p:txBody>
      </p:sp>
    </p:spTree>
    <p:extLst>
      <p:ext uri="{BB962C8B-B14F-4D97-AF65-F5344CB8AC3E}">
        <p14:creationId xmlns:p14="http://schemas.microsoft.com/office/powerpoint/2010/main" val="426346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D3424F1-67E2-0040-A1B1-057B2C6051F9}"/>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6F896BE-81D3-127B-C8DE-85DE56AF9D4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36551E2-2E0F-7C1E-0C84-54CFDCDF442D}"/>
              </a:ext>
            </a:extLst>
          </p:cNvPr>
          <p:cNvSpPr>
            <a:spLocks noGrp="1"/>
          </p:cNvSpPr>
          <p:nvPr>
            <p:ph type="dt" sz="half" idx="10"/>
          </p:nvPr>
        </p:nvSpPr>
        <p:spPr/>
        <p:txBody>
          <a:bodyPr/>
          <a:lstStyle/>
          <a:p>
            <a:fld id="{7191C616-B1B6-41A8-BCD7-B8484ABAA7D2}" type="datetimeFigureOut">
              <a:rPr lang="fr-FR" smtClean="0"/>
              <a:t>02/05/2023</a:t>
            </a:fld>
            <a:endParaRPr lang="fr-FR"/>
          </a:p>
        </p:txBody>
      </p:sp>
      <p:sp>
        <p:nvSpPr>
          <p:cNvPr id="5" name="Espace réservé du pied de page 4">
            <a:extLst>
              <a:ext uri="{FF2B5EF4-FFF2-40B4-BE49-F238E27FC236}">
                <a16:creationId xmlns:a16="http://schemas.microsoft.com/office/drawing/2014/main" id="{EE2FF046-8643-764B-4EE4-59CBE1634D5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CE81AB1-A1EB-79C2-7E21-4E04C2125843}"/>
              </a:ext>
            </a:extLst>
          </p:cNvPr>
          <p:cNvSpPr>
            <a:spLocks noGrp="1"/>
          </p:cNvSpPr>
          <p:nvPr>
            <p:ph type="sldNum" sz="quarter" idx="12"/>
          </p:nvPr>
        </p:nvSpPr>
        <p:spPr/>
        <p:txBody>
          <a:bodyPr/>
          <a:lstStyle/>
          <a:p>
            <a:fld id="{B0AD8699-56B1-4C1E-BCEE-F141CF4498AA}" type="slidenum">
              <a:rPr lang="fr-FR" smtClean="0"/>
              <a:t>‹#›</a:t>
            </a:fld>
            <a:endParaRPr lang="fr-FR"/>
          </a:p>
        </p:txBody>
      </p:sp>
    </p:spTree>
    <p:extLst>
      <p:ext uri="{BB962C8B-B14F-4D97-AF65-F5344CB8AC3E}">
        <p14:creationId xmlns:p14="http://schemas.microsoft.com/office/powerpoint/2010/main" val="2375013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04C6E8-7E4F-1F65-46E2-E0B67A98E6B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1257625-8E59-43B6-B01F-FBEDDA5D23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3C64198-15B6-098D-02B8-37F67CFA918F}"/>
              </a:ext>
            </a:extLst>
          </p:cNvPr>
          <p:cNvSpPr>
            <a:spLocks noGrp="1"/>
          </p:cNvSpPr>
          <p:nvPr>
            <p:ph type="dt" sz="half" idx="10"/>
          </p:nvPr>
        </p:nvSpPr>
        <p:spPr/>
        <p:txBody>
          <a:bodyPr/>
          <a:lstStyle/>
          <a:p>
            <a:fld id="{0361AE0F-B7F6-A943-B9D3-19E3BB281243}" type="datetimeFigureOut">
              <a:rPr lang="fr-FR" smtClean="0"/>
              <a:t>02/05/2023</a:t>
            </a:fld>
            <a:endParaRPr lang="fr-FR"/>
          </a:p>
        </p:txBody>
      </p:sp>
      <p:sp>
        <p:nvSpPr>
          <p:cNvPr id="5" name="Espace réservé du pied de page 4">
            <a:extLst>
              <a:ext uri="{FF2B5EF4-FFF2-40B4-BE49-F238E27FC236}">
                <a16:creationId xmlns:a16="http://schemas.microsoft.com/office/drawing/2014/main" id="{2307D0CD-8E12-B424-A29F-305955038AB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869138-DEC3-1897-61BF-E0232FFF2EED}"/>
              </a:ext>
            </a:extLst>
          </p:cNvPr>
          <p:cNvSpPr>
            <a:spLocks noGrp="1"/>
          </p:cNvSpPr>
          <p:nvPr>
            <p:ph type="sldNum" sz="quarter" idx="12"/>
          </p:nvPr>
        </p:nvSpPr>
        <p:spPr/>
        <p:txBody>
          <a:bodyPr/>
          <a:lstStyle/>
          <a:p>
            <a:fld id="{FE99696E-7A44-8348-B0B7-2E9E83CF7A5B}" type="slidenum">
              <a:rPr lang="fr-FR" smtClean="0"/>
              <a:t>‹#›</a:t>
            </a:fld>
            <a:endParaRPr lang="fr-FR"/>
          </a:p>
        </p:txBody>
      </p:sp>
    </p:spTree>
    <p:extLst>
      <p:ext uri="{BB962C8B-B14F-4D97-AF65-F5344CB8AC3E}">
        <p14:creationId xmlns:p14="http://schemas.microsoft.com/office/powerpoint/2010/main" val="2906242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D7B67D-E61F-DE9C-43FD-036FAE46AE9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3E4FA73-A8CF-0D5E-82F3-092574D1ED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85138C0-2EDF-C2DF-163B-3C3FEC4523BF}"/>
              </a:ext>
            </a:extLst>
          </p:cNvPr>
          <p:cNvSpPr>
            <a:spLocks noGrp="1"/>
          </p:cNvSpPr>
          <p:nvPr>
            <p:ph type="dt" sz="half" idx="10"/>
          </p:nvPr>
        </p:nvSpPr>
        <p:spPr/>
        <p:txBody>
          <a:bodyPr/>
          <a:lstStyle/>
          <a:p>
            <a:fld id="{7191C616-B1B6-41A8-BCD7-B8484ABAA7D2}" type="datetimeFigureOut">
              <a:rPr lang="fr-FR" smtClean="0"/>
              <a:t>02/05/2023</a:t>
            </a:fld>
            <a:endParaRPr lang="fr-FR"/>
          </a:p>
        </p:txBody>
      </p:sp>
      <p:sp>
        <p:nvSpPr>
          <p:cNvPr id="5" name="Espace réservé du pied de page 4">
            <a:extLst>
              <a:ext uri="{FF2B5EF4-FFF2-40B4-BE49-F238E27FC236}">
                <a16:creationId xmlns:a16="http://schemas.microsoft.com/office/drawing/2014/main" id="{1D5515F0-2459-0B3F-C26C-9C076836FC9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4996161-C06B-B574-748A-37590C007934}"/>
              </a:ext>
            </a:extLst>
          </p:cNvPr>
          <p:cNvSpPr>
            <a:spLocks noGrp="1"/>
          </p:cNvSpPr>
          <p:nvPr>
            <p:ph type="sldNum" sz="quarter" idx="12"/>
          </p:nvPr>
        </p:nvSpPr>
        <p:spPr/>
        <p:txBody>
          <a:bodyPr/>
          <a:lstStyle/>
          <a:p>
            <a:fld id="{B0AD8699-56B1-4C1E-BCEE-F141CF4498AA}" type="slidenum">
              <a:rPr lang="fr-FR" smtClean="0"/>
              <a:t>‹#›</a:t>
            </a:fld>
            <a:endParaRPr lang="fr-FR"/>
          </a:p>
        </p:txBody>
      </p:sp>
    </p:spTree>
    <p:extLst>
      <p:ext uri="{BB962C8B-B14F-4D97-AF65-F5344CB8AC3E}">
        <p14:creationId xmlns:p14="http://schemas.microsoft.com/office/powerpoint/2010/main" val="1309044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6AAE01-F042-225C-AC40-BA1344BB7D5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74E6220-F145-C2F7-0060-9376679010A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E13A273-3D8D-EAC3-7830-BDCA5442F695}"/>
              </a:ext>
            </a:extLst>
          </p:cNvPr>
          <p:cNvSpPr>
            <a:spLocks noGrp="1"/>
          </p:cNvSpPr>
          <p:nvPr>
            <p:ph type="dt" sz="half" idx="10"/>
          </p:nvPr>
        </p:nvSpPr>
        <p:spPr/>
        <p:txBody>
          <a:bodyPr/>
          <a:lstStyle/>
          <a:p>
            <a:fld id="{7191C616-B1B6-41A8-BCD7-B8484ABAA7D2}" type="datetimeFigureOut">
              <a:rPr lang="fr-FR" smtClean="0"/>
              <a:t>02/05/2023</a:t>
            </a:fld>
            <a:endParaRPr lang="fr-FR"/>
          </a:p>
        </p:txBody>
      </p:sp>
      <p:sp>
        <p:nvSpPr>
          <p:cNvPr id="5" name="Espace réservé du pied de page 4">
            <a:extLst>
              <a:ext uri="{FF2B5EF4-FFF2-40B4-BE49-F238E27FC236}">
                <a16:creationId xmlns:a16="http://schemas.microsoft.com/office/drawing/2014/main" id="{E4D51912-B67A-2009-AE54-C9DF4BDBD59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DF051C8-2D6C-454E-636C-C89C5590418E}"/>
              </a:ext>
            </a:extLst>
          </p:cNvPr>
          <p:cNvSpPr>
            <a:spLocks noGrp="1"/>
          </p:cNvSpPr>
          <p:nvPr>
            <p:ph type="sldNum" sz="quarter" idx="12"/>
          </p:nvPr>
        </p:nvSpPr>
        <p:spPr/>
        <p:txBody>
          <a:bodyPr/>
          <a:lstStyle/>
          <a:p>
            <a:fld id="{B0AD8699-56B1-4C1E-BCEE-F141CF4498AA}" type="slidenum">
              <a:rPr lang="fr-FR" smtClean="0"/>
              <a:t>‹#›</a:t>
            </a:fld>
            <a:endParaRPr lang="fr-FR"/>
          </a:p>
        </p:txBody>
      </p:sp>
    </p:spTree>
    <p:extLst>
      <p:ext uri="{BB962C8B-B14F-4D97-AF65-F5344CB8AC3E}">
        <p14:creationId xmlns:p14="http://schemas.microsoft.com/office/powerpoint/2010/main" val="2478982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45F452-D680-EC08-25C0-80B444C5614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32A7EEF-5ACA-F68C-C7E0-E4242C6BD5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B45F88B-DC85-AA40-527A-E102DD1A9CA6}"/>
              </a:ext>
            </a:extLst>
          </p:cNvPr>
          <p:cNvSpPr>
            <a:spLocks noGrp="1"/>
          </p:cNvSpPr>
          <p:nvPr>
            <p:ph type="dt" sz="half" idx="10"/>
          </p:nvPr>
        </p:nvSpPr>
        <p:spPr/>
        <p:txBody>
          <a:bodyPr/>
          <a:lstStyle/>
          <a:p>
            <a:fld id="{7191C616-B1B6-41A8-BCD7-B8484ABAA7D2}" type="datetimeFigureOut">
              <a:rPr lang="fr-FR" smtClean="0"/>
              <a:t>02/05/2023</a:t>
            </a:fld>
            <a:endParaRPr lang="fr-FR"/>
          </a:p>
        </p:txBody>
      </p:sp>
      <p:sp>
        <p:nvSpPr>
          <p:cNvPr id="5" name="Espace réservé du pied de page 4">
            <a:extLst>
              <a:ext uri="{FF2B5EF4-FFF2-40B4-BE49-F238E27FC236}">
                <a16:creationId xmlns:a16="http://schemas.microsoft.com/office/drawing/2014/main" id="{B58540A1-406E-FD7E-DE6E-08B956F7B13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720E38E-78B6-3FD0-933F-06CB2490AE03}"/>
              </a:ext>
            </a:extLst>
          </p:cNvPr>
          <p:cNvSpPr>
            <a:spLocks noGrp="1"/>
          </p:cNvSpPr>
          <p:nvPr>
            <p:ph type="sldNum" sz="quarter" idx="12"/>
          </p:nvPr>
        </p:nvSpPr>
        <p:spPr/>
        <p:txBody>
          <a:bodyPr/>
          <a:lstStyle/>
          <a:p>
            <a:fld id="{B0AD8699-56B1-4C1E-BCEE-F141CF4498AA}" type="slidenum">
              <a:rPr lang="fr-FR" smtClean="0"/>
              <a:t>‹#›</a:t>
            </a:fld>
            <a:endParaRPr lang="fr-FR"/>
          </a:p>
        </p:txBody>
      </p:sp>
    </p:spTree>
    <p:extLst>
      <p:ext uri="{BB962C8B-B14F-4D97-AF65-F5344CB8AC3E}">
        <p14:creationId xmlns:p14="http://schemas.microsoft.com/office/powerpoint/2010/main" val="2942505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DB2F6C-A48D-AA52-063A-0173E9128EF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0FBEE77-C19F-7F64-925A-BDCDD79860EE}"/>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D5B82A3-BC08-B616-6FA6-596BF0BD32B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FD86AF0-1F58-75AB-5630-681B153DD283}"/>
              </a:ext>
            </a:extLst>
          </p:cNvPr>
          <p:cNvSpPr>
            <a:spLocks noGrp="1"/>
          </p:cNvSpPr>
          <p:nvPr>
            <p:ph type="dt" sz="half" idx="10"/>
          </p:nvPr>
        </p:nvSpPr>
        <p:spPr/>
        <p:txBody>
          <a:bodyPr/>
          <a:lstStyle/>
          <a:p>
            <a:fld id="{7191C616-B1B6-41A8-BCD7-B8484ABAA7D2}" type="datetimeFigureOut">
              <a:rPr lang="fr-FR" smtClean="0"/>
              <a:t>02/05/2023</a:t>
            </a:fld>
            <a:endParaRPr lang="fr-FR"/>
          </a:p>
        </p:txBody>
      </p:sp>
      <p:sp>
        <p:nvSpPr>
          <p:cNvPr id="6" name="Espace réservé du pied de page 5">
            <a:extLst>
              <a:ext uri="{FF2B5EF4-FFF2-40B4-BE49-F238E27FC236}">
                <a16:creationId xmlns:a16="http://schemas.microsoft.com/office/drawing/2014/main" id="{16E23C39-789D-059F-5A61-1F97B5B1949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51097F4-E7A0-59E7-85B6-B1AF8D039520}"/>
              </a:ext>
            </a:extLst>
          </p:cNvPr>
          <p:cNvSpPr>
            <a:spLocks noGrp="1"/>
          </p:cNvSpPr>
          <p:nvPr>
            <p:ph type="sldNum" sz="quarter" idx="12"/>
          </p:nvPr>
        </p:nvSpPr>
        <p:spPr/>
        <p:txBody>
          <a:bodyPr/>
          <a:lstStyle/>
          <a:p>
            <a:fld id="{B0AD8699-56B1-4C1E-BCEE-F141CF4498AA}" type="slidenum">
              <a:rPr lang="fr-FR" smtClean="0"/>
              <a:t>‹#›</a:t>
            </a:fld>
            <a:endParaRPr lang="fr-FR"/>
          </a:p>
        </p:txBody>
      </p:sp>
    </p:spTree>
    <p:extLst>
      <p:ext uri="{BB962C8B-B14F-4D97-AF65-F5344CB8AC3E}">
        <p14:creationId xmlns:p14="http://schemas.microsoft.com/office/powerpoint/2010/main" val="1886249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8C45EB-13BC-CBD9-38E0-E4D0CE5AC56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A1FD95C-0C9D-8CF1-1800-36C768AB6E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41865AB2-7FAA-42E2-3C9C-ABBB6026D365}"/>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5DBCDAB-85C7-05AD-DC8F-FF070E7639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8DA1CA5-F563-C7F6-2454-8E8B4130DDF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77E6D73-104C-1815-C1B9-0C315DE88F77}"/>
              </a:ext>
            </a:extLst>
          </p:cNvPr>
          <p:cNvSpPr>
            <a:spLocks noGrp="1"/>
          </p:cNvSpPr>
          <p:nvPr>
            <p:ph type="dt" sz="half" idx="10"/>
          </p:nvPr>
        </p:nvSpPr>
        <p:spPr/>
        <p:txBody>
          <a:bodyPr/>
          <a:lstStyle/>
          <a:p>
            <a:fld id="{7191C616-B1B6-41A8-BCD7-B8484ABAA7D2}" type="datetimeFigureOut">
              <a:rPr lang="fr-FR" smtClean="0"/>
              <a:t>02/05/2023</a:t>
            </a:fld>
            <a:endParaRPr lang="fr-FR"/>
          </a:p>
        </p:txBody>
      </p:sp>
      <p:sp>
        <p:nvSpPr>
          <p:cNvPr id="8" name="Espace réservé du pied de page 7">
            <a:extLst>
              <a:ext uri="{FF2B5EF4-FFF2-40B4-BE49-F238E27FC236}">
                <a16:creationId xmlns:a16="http://schemas.microsoft.com/office/drawing/2014/main" id="{E3138B05-F092-137D-AE87-F1AD6797CB0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D2E4689-74A0-46A7-5246-ED43C5EE44F6}"/>
              </a:ext>
            </a:extLst>
          </p:cNvPr>
          <p:cNvSpPr>
            <a:spLocks noGrp="1"/>
          </p:cNvSpPr>
          <p:nvPr>
            <p:ph type="sldNum" sz="quarter" idx="12"/>
          </p:nvPr>
        </p:nvSpPr>
        <p:spPr/>
        <p:txBody>
          <a:bodyPr/>
          <a:lstStyle/>
          <a:p>
            <a:fld id="{B0AD8699-56B1-4C1E-BCEE-F141CF4498AA}" type="slidenum">
              <a:rPr lang="fr-FR" smtClean="0"/>
              <a:t>‹#›</a:t>
            </a:fld>
            <a:endParaRPr lang="fr-FR"/>
          </a:p>
        </p:txBody>
      </p:sp>
    </p:spTree>
    <p:extLst>
      <p:ext uri="{BB962C8B-B14F-4D97-AF65-F5344CB8AC3E}">
        <p14:creationId xmlns:p14="http://schemas.microsoft.com/office/powerpoint/2010/main" val="1726282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C9E7EF-9752-82CF-430E-C4B04F77A47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006F352-10E6-C5F9-29A2-D9BC492DC80E}"/>
              </a:ext>
            </a:extLst>
          </p:cNvPr>
          <p:cNvSpPr>
            <a:spLocks noGrp="1"/>
          </p:cNvSpPr>
          <p:nvPr>
            <p:ph type="dt" sz="half" idx="10"/>
          </p:nvPr>
        </p:nvSpPr>
        <p:spPr/>
        <p:txBody>
          <a:bodyPr/>
          <a:lstStyle/>
          <a:p>
            <a:fld id="{7191C616-B1B6-41A8-BCD7-B8484ABAA7D2}" type="datetimeFigureOut">
              <a:rPr lang="fr-FR" smtClean="0"/>
              <a:t>02/05/2023</a:t>
            </a:fld>
            <a:endParaRPr lang="fr-FR"/>
          </a:p>
        </p:txBody>
      </p:sp>
      <p:sp>
        <p:nvSpPr>
          <p:cNvPr id="4" name="Espace réservé du pied de page 3">
            <a:extLst>
              <a:ext uri="{FF2B5EF4-FFF2-40B4-BE49-F238E27FC236}">
                <a16:creationId xmlns:a16="http://schemas.microsoft.com/office/drawing/2014/main" id="{5CDA9CEC-4980-6585-8F11-CFEFD2098067}"/>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6EC33CD-3358-BE48-974E-E795B75B5E98}"/>
              </a:ext>
            </a:extLst>
          </p:cNvPr>
          <p:cNvSpPr>
            <a:spLocks noGrp="1"/>
          </p:cNvSpPr>
          <p:nvPr>
            <p:ph type="sldNum" sz="quarter" idx="12"/>
          </p:nvPr>
        </p:nvSpPr>
        <p:spPr/>
        <p:txBody>
          <a:bodyPr/>
          <a:lstStyle/>
          <a:p>
            <a:fld id="{B0AD8699-56B1-4C1E-BCEE-F141CF4498AA}" type="slidenum">
              <a:rPr lang="fr-FR" smtClean="0"/>
              <a:t>‹#›</a:t>
            </a:fld>
            <a:endParaRPr lang="fr-FR"/>
          </a:p>
        </p:txBody>
      </p:sp>
    </p:spTree>
    <p:extLst>
      <p:ext uri="{BB962C8B-B14F-4D97-AF65-F5344CB8AC3E}">
        <p14:creationId xmlns:p14="http://schemas.microsoft.com/office/powerpoint/2010/main" val="767710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F4D6C65-A309-8839-74CD-3B929EF20884}"/>
              </a:ext>
            </a:extLst>
          </p:cNvPr>
          <p:cNvSpPr>
            <a:spLocks noGrp="1"/>
          </p:cNvSpPr>
          <p:nvPr>
            <p:ph type="dt" sz="half" idx="10"/>
          </p:nvPr>
        </p:nvSpPr>
        <p:spPr/>
        <p:txBody>
          <a:bodyPr/>
          <a:lstStyle/>
          <a:p>
            <a:fld id="{7191C616-B1B6-41A8-BCD7-B8484ABAA7D2}" type="datetimeFigureOut">
              <a:rPr lang="fr-FR" smtClean="0"/>
              <a:t>02/05/2023</a:t>
            </a:fld>
            <a:endParaRPr lang="fr-FR"/>
          </a:p>
        </p:txBody>
      </p:sp>
      <p:sp>
        <p:nvSpPr>
          <p:cNvPr id="3" name="Espace réservé du pied de page 2">
            <a:extLst>
              <a:ext uri="{FF2B5EF4-FFF2-40B4-BE49-F238E27FC236}">
                <a16:creationId xmlns:a16="http://schemas.microsoft.com/office/drawing/2014/main" id="{FFD56FE0-565D-6200-4CB6-28F1014E0CF4}"/>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DA1AA763-0F21-42AB-1F5A-80FBA9FB4CDB}"/>
              </a:ext>
            </a:extLst>
          </p:cNvPr>
          <p:cNvSpPr>
            <a:spLocks noGrp="1"/>
          </p:cNvSpPr>
          <p:nvPr>
            <p:ph type="sldNum" sz="quarter" idx="12"/>
          </p:nvPr>
        </p:nvSpPr>
        <p:spPr/>
        <p:txBody>
          <a:bodyPr/>
          <a:lstStyle/>
          <a:p>
            <a:fld id="{B0AD8699-56B1-4C1E-BCEE-F141CF4498AA}" type="slidenum">
              <a:rPr lang="fr-FR" smtClean="0"/>
              <a:t>‹#›</a:t>
            </a:fld>
            <a:endParaRPr lang="fr-FR"/>
          </a:p>
        </p:txBody>
      </p:sp>
    </p:spTree>
    <p:extLst>
      <p:ext uri="{BB962C8B-B14F-4D97-AF65-F5344CB8AC3E}">
        <p14:creationId xmlns:p14="http://schemas.microsoft.com/office/powerpoint/2010/main" val="22596671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8F3D6D9-0663-8F99-3B2C-878390D484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F04799B-796D-3BCD-E5DA-6476844BFA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81C5DF4-5191-EAA7-6228-E9109432B3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61AE0F-B7F6-A943-B9D3-19E3BB281243}" type="datetimeFigureOut">
              <a:rPr lang="fr-FR" smtClean="0"/>
              <a:t>02/05/2023</a:t>
            </a:fld>
            <a:endParaRPr lang="fr-FR"/>
          </a:p>
        </p:txBody>
      </p:sp>
      <p:sp>
        <p:nvSpPr>
          <p:cNvPr id="5" name="Espace réservé du pied de page 4">
            <a:extLst>
              <a:ext uri="{FF2B5EF4-FFF2-40B4-BE49-F238E27FC236}">
                <a16:creationId xmlns:a16="http://schemas.microsoft.com/office/drawing/2014/main" id="{CCC0DF62-BE47-A87F-2ACF-4F2618221A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D826EE21-60C7-9874-AADA-A0E96875C1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99696E-7A44-8348-B0B7-2E9E83CF7A5B}" type="slidenum">
              <a:rPr lang="fr-FR" smtClean="0"/>
              <a:t>‹#›</a:t>
            </a:fld>
            <a:endParaRPr lang="fr-FR"/>
          </a:p>
        </p:txBody>
      </p:sp>
    </p:spTree>
    <p:extLst>
      <p:ext uri="{BB962C8B-B14F-4D97-AF65-F5344CB8AC3E}">
        <p14:creationId xmlns:p14="http://schemas.microsoft.com/office/powerpoint/2010/main" val="1447814618"/>
      </p:ext>
    </p:extLst>
  </p:cSld>
  <p:clrMap bg1="lt1" tx1="dk1" bg2="lt2" tx2="dk2" accent1="accent1" accent2="accent2" accent3="accent3" accent4="accent4" accent5="accent5" accent6="accent6" hlink="hlink" folHlink="folHlink"/>
  <p:sldLayoutIdLst>
    <p:sldLayoutId id="2147483662" r:id="rId1"/>
    <p:sldLayoutId id="214748366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F398575-F8B1-D128-BAB1-BB0A7CA088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855AD52-4F35-AAE8-F78D-BA4CFF6DB3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8B22F5-4642-1E94-CA23-D4FF0E996C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91C616-B1B6-41A8-BCD7-B8484ABAA7D2}" type="datetimeFigureOut">
              <a:rPr lang="fr-FR" smtClean="0"/>
              <a:t>02/05/2023</a:t>
            </a:fld>
            <a:endParaRPr lang="fr-FR"/>
          </a:p>
        </p:txBody>
      </p:sp>
      <p:sp>
        <p:nvSpPr>
          <p:cNvPr id="5" name="Espace réservé du pied de page 4">
            <a:extLst>
              <a:ext uri="{FF2B5EF4-FFF2-40B4-BE49-F238E27FC236}">
                <a16:creationId xmlns:a16="http://schemas.microsoft.com/office/drawing/2014/main" id="{AA3BE82A-D6AD-C501-0F10-8C600A82BD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9F2C786C-C0B8-F19C-BBC9-BBF27B67E8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AD8699-56B1-4C1E-BCEE-F141CF4498AA}" type="slidenum">
              <a:rPr lang="fr-FR" smtClean="0"/>
              <a:t>‹#›</a:t>
            </a:fld>
            <a:endParaRPr lang="fr-FR"/>
          </a:p>
        </p:txBody>
      </p:sp>
    </p:spTree>
    <p:extLst>
      <p:ext uri="{BB962C8B-B14F-4D97-AF65-F5344CB8AC3E}">
        <p14:creationId xmlns:p14="http://schemas.microsoft.com/office/powerpoint/2010/main" val="2789860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data.education.gouv.fr/explore/dataset/fr-en-ips_lycees/information/?disjunctive.rentree_scolaire&amp;disjunctive.academie&amp;disjunctive.code_du_departement&amp;disjunctive.departement&amp;disjunctive.uai&amp;disjunctive.nom_de_l_etablissment&amp;disjunctive.code_insee_de_la_commune&amp;disjunctive.nom_de_la_commune&amp;disjunctive.secteur&amp;disjunctive.type_de_lycee" TargetMode="External"/><Relationship Id="rId4" Type="http://schemas.openxmlformats.org/officeDocument/2006/relationships/image" Target="../media/image3.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www.data.gouv.fr/fr/datasets/bases-de-donnees-annuelles-des-accidents-corporels-de-la-circulation-routiere-annees-de-2005-a-2021/" TargetMode="External"/><Relationship Id="rId4" Type="http://schemas.openxmlformats.org/officeDocument/2006/relationships/image" Target="../media/image3.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https://www.data.gouv.fr/fr/datasets/resultats-nationaux-des-observatoires-locaux-des-loyers/#/resources" TargetMode="External"/><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hyperlink" Target="https://data.nysed.gov/downloads.php" TargetMode="External"/><Relationship Id="rId4" Type="http://schemas.openxmlformats.org/officeDocument/2006/relationships/image" Target="../media/image3.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microsoft.com/office/2018/10/relationships/comments" Target="../comments/modernComment_111_703C8D75.xml"/><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emf"/><Relationship Id="rId4" Type="http://schemas.openxmlformats.org/officeDocument/2006/relationships/oleObject" Target="../embeddings/oleObject7.bin"/></Relationships>
</file>

<file path=ppt/slides/_rels/slide19.xml.rels><?xml version="1.0" encoding="UTF-8" standalone="yes"?>
<Relationships xmlns="http://schemas.openxmlformats.org/package/2006/relationships"><Relationship Id="rId3" Type="http://schemas.microsoft.com/office/2018/10/relationships/comments" Target="../comments/modernComment_121_5F4A6113.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3.emf"/><Relationship Id="rId4" Type="http://schemas.openxmlformats.org/officeDocument/2006/relationships/oleObject" Target="../embeddings/oleObject12.bin"/></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1B_B0AB5710.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3.emf"/><Relationship Id="rId4" Type="http://schemas.openxmlformats.org/officeDocument/2006/relationships/oleObject" Target="../embeddings/oleObject9.bin"/></Relationships>
</file>

<file path=ppt/slides/_rels/slide22.xml.rels><?xml version="1.0" encoding="UTF-8" standalone="yes"?>
<Relationships xmlns="http://schemas.openxmlformats.org/package/2006/relationships"><Relationship Id="rId3" Type="http://schemas.microsoft.com/office/2018/10/relationships/comments" Target="../comments/modernComment_11A_2B82F70C.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3.emf"/><Relationship Id="rId4" Type="http://schemas.openxmlformats.org/officeDocument/2006/relationships/oleObject" Target="../embeddings/oleObject8.bin"/></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oleObject" Target="../embeddings/oleObject1.bin"/><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876DF29-453A-7967-0E06-368C6A01B2B8}"/>
              </a:ext>
            </a:extLst>
          </p:cNvPr>
          <p:cNvSpPr>
            <a:spLocks noGrp="1"/>
          </p:cNvSpPr>
          <p:nvPr>
            <p:ph type="ctrTitle"/>
          </p:nvPr>
        </p:nvSpPr>
        <p:spPr>
          <a:xfrm>
            <a:off x="6415257" y="3670521"/>
            <a:ext cx="6388951" cy="1896676"/>
          </a:xfrm>
        </p:spPr>
        <p:txBody>
          <a:bodyPr>
            <a:normAutofit fontScale="90000"/>
          </a:bodyPr>
          <a:lstStyle/>
          <a:p>
            <a:r>
              <a:rPr lang="fr-FR" sz="3400" b="1">
                <a:solidFill>
                  <a:srgbClr val="B80E80"/>
                </a:solidFill>
                <a:latin typeface="+mn-lt"/>
                <a:cs typeface="Calibri"/>
              </a:rPr>
              <a:t>Projet Data </a:t>
            </a:r>
            <a:r>
              <a:rPr lang="fr-FR" sz="3400" b="1" err="1">
                <a:solidFill>
                  <a:srgbClr val="B80E80"/>
                </a:solidFill>
                <a:latin typeface="+mn-lt"/>
                <a:cs typeface="Calibri"/>
              </a:rPr>
              <a:t>viz</a:t>
            </a:r>
            <a:r>
              <a:rPr lang="fr-FR" sz="3400" b="1">
                <a:solidFill>
                  <a:srgbClr val="B80E80"/>
                </a:solidFill>
                <a:latin typeface="+mn-lt"/>
                <a:cs typeface="Calibri"/>
              </a:rPr>
              <a:t> (3 semaines)</a:t>
            </a:r>
            <a:br>
              <a:rPr lang="fr-FR" sz="3400" b="1">
                <a:solidFill>
                  <a:srgbClr val="B80E80"/>
                </a:solidFill>
                <a:latin typeface="+mn-lt"/>
                <a:cs typeface="Calibri"/>
              </a:rPr>
            </a:br>
            <a:br>
              <a:rPr lang="fr-FR" sz="3400" b="1">
                <a:latin typeface="+mn-lt"/>
                <a:cs typeface="Calibri"/>
              </a:rPr>
            </a:br>
            <a:r>
              <a:rPr lang="fr-FR" sz="1600" b="1">
                <a:solidFill>
                  <a:srgbClr val="5AABB8"/>
                </a:solidFill>
                <a:latin typeface="Calibri Light"/>
                <a:cs typeface="Calibri"/>
              </a:rPr>
              <a:t>Camille </a:t>
            </a:r>
            <a:r>
              <a:rPr lang="fr-FR" sz="1600" b="1" err="1">
                <a:solidFill>
                  <a:srgbClr val="5AABB8"/>
                </a:solidFill>
                <a:latin typeface="Calibri Light"/>
                <a:cs typeface="Calibri"/>
              </a:rPr>
              <a:t>Dusquene</a:t>
            </a:r>
            <a:br>
              <a:rPr lang="fr-FR" sz="1600" b="1">
                <a:latin typeface="Calibri Light"/>
                <a:cs typeface="Calibri"/>
              </a:rPr>
            </a:br>
            <a:r>
              <a:rPr lang="fr-FR" sz="1600" b="1">
                <a:solidFill>
                  <a:srgbClr val="5AABB8"/>
                </a:solidFill>
                <a:latin typeface="Calibri Light"/>
                <a:cs typeface="Calibri"/>
              </a:rPr>
              <a:t>Aymeric Brody</a:t>
            </a:r>
            <a:br>
              <a:rPr lang="fr-FR" sz="1600" b="1">
                <a:latin typeface="Calibri Light"/>
                <a:cs typeface="Calibri"/>
              </a:rPr>
            </a:br>
            <a:r>
              <a:rPr lang="fr-FR" sz="1600" b="1">
                <a:solidFill>
                  <a:srgbClr val="5AABB8"/>
                </a:solidFill>
                <a:latin typeface="Calibri Light"/>
                <a:cs typeface="Calibri"/>
              </a:rPr>
              <a:t>Zoé </a:t>
            </a:r>
            <a:r>
              <a:rPr lang="fr-FR" sz="1600" b="1" err="1">
                <a:solidFill>
                  <a:srgbClr val="5AABB8"/>
                </a:solidFill>
                <a:latin typeface="Calibri Light"/>
                <a:cs typeface="Calibri"/>
              </a:rPr>
              <a:t>Delduc</a:t>
            </a:r>
            <a:br>
              <a:rPr lang="en-US" sz="1600" b="1"/>
            </a:br>
            <a:r>
              <a:rPr lang="fr-FR" sz="1600" b="1">
                <a:solidFill>
                  <a:srgbClr val="5AABB8"/>
                </a:solidFill>
                <a:latin typeface="Calibri Light"/>
                <a:cs typeface="Calibri"/>
              </a:rPr>
              <a:t>Juliette </a:t>
            </a:r>
            <a:r>
              <a:rPr lang="fr-FR" sz="1600" b="1" err="1">
                <a:solidFill>
                  <a:srgbClr val="5AABB8"/>
                </a:solidFill>
                <a:latin typeface="Calibri Light"/>
                <a:cs typeface="Calibri"/>
              </a:rPr>
              <a:t>Tisseyre</a:t>
            </a:r>
            <a:br>
              <a:rPr lang="fr-FR" sz="1600" b="1">
                <a:latin typeface="Calibri Light"/>
                <a:cs typeface="Calibri"/>
              </a:rPr>
            </a:br>
            <a:r>
              <a:rPr lang="fr-FR" sz="1600" b="1">
                <a:solidFill>
                  <a:srgbClr val="5AABB8"/>
                </a:solidFill>
                <a:latin typeface="Calibri Light"/>
                <a:cs typeface="Calibri"/>
              </a:rPr>
              <a:t>Emmanuel </a:t>
            </a:r>
            <a:r>
              <a:rPr lang="fr-FR" sz="1600" b="1" err="1">
                <a:solidFill>
                  <a:srgbClr val="5AABB8"/>
                </a:solidFill>
                <a:latin typeface="Calibri Light"/>
                <a:cs typeface="Calibri"/>
              </a:rPr>
              <a:t>Goffi</a:t>
            </a:r>
            <a:br>
              <a:rPr lang="fr-FR" sz="1600" b="1">
                <a:latin typeface="Calibri Light"/>
                <a:cs typeface="Calibri"/>
              </a:rPr>
            </a:br>
            <a:r>
              <a:rPr lang="fr-FR" sz="1600" b="1">
                <a:solidFill>
                  <a:srgbClr val="5AABB8"/>
                </a:solidFill>
                <a:latin typeface="Calibri Light"/>
                <a:cs typeface="Calibri"/>
              </a:rPr>
              <a:t>Wassim </a:t>
            </a:r>
            <a:r>
              <a:rPr lang="fr-FR" sz="1600" b="1" err="1">
                <a:solidFill>
                  <a:srgbClr val="5AABB8"/>
                </a:solidFill>
                <a:latin typeface="Calibri Light"/>
                <a:cs typeface="Calibri"/>
              </a:rPr>
              <a:t>Mimeche</a:t>
            </a:r>
            <a:endParaRPr lang="fr-FR" sz="1600" b="1">
              <a:solidFill>
                <a:srgbClr val="5AABB8"/>
              </a:solidFill>
              <a:latin typeface="Calibri Light"/>
              <a:cs typeface="Calibri"/>
            </a:endParaRPr>
          </a:p>
        </p:txBody>
      </p:sp>
      <p:pic>
        <p:nvPicPr>
          <p:cNvPr id="6" name="Image 5">
            <a:extLst>
              <a:ext uri="{FF2B5EF4-FFF2-40B4-BE49-F238E27FC236}">
                <a16:creationId xmlns:a16="http://schemas.microsoft.com/office/drawing/2014/main" id="{4FEB4553-00CC-4442-F958-C7E0A9A6A499}"/>
              </a:ext>
            </a:extLst>
          </p:cNvPr>
          <p:cNvPicPr>
            <a:picLocks noChangeAspect="1"/>
          </p:cNvPicPr>
          <p:nvPr/>
        </p:nvPicPr>
        <p:blipFill rotWithShape="1">
          <a:blip r:embed="rId2"/>
          <a:srcRect t="41640" r="1" b="23812"/>
          <a:stretch/>
        </p:blipFill>
        <p:spPr>
          <a:xfrm>
            <a:off x="-2192" y="-39067"/>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pic>
        <p:nvPicPr>
          <p:cNvPr id="7" name="Image 6">
            <a:extLst>
              <a:ext uri="{FF2B5EF4-FFF2-40B4-BE49-F238E27FC236}">
                <a16:creationId xmlns:a16="http://schemas.microsoft.com/office/drawing/2014/main" id="{54C7C1CC-93D1-E693-27E4-F5D1BCAE1045}"/>
              </a:ext>
            </a:extLst>
          </p:cNvPr>
          <p:cNvPicPr>
            <a:picLocks noChangeAspect="1"/>
          </p:cNvPicPr>
          <p:nvPr/>
        </p:nvPicPr>
        <p:blipFill>
          <a:blip r:embed="rId3"/>
          <a:stretch>
            <a:fillRect/>
          </a:stretch>
        </p:blipFill>
        <p:spPr>
          <a:xfrm>
            <a:off x="9065974" y="89452"/>
            <a:ext cx="2494199" cy="2951922"/>
          </a:xfrm>
          <a:prstGeom prst="rect">
            <a:avLst/>
          </a:prstGeom>
        </p:spPr>
      </p:pic>
    </p:spTree>
    <p:extLst>
      <p:ext uri="{BB962C8B-B14F-4D97-AF65-F5344CB8AC3E}">
        <p14:creationId xmlns:p14="http://schemas.microsoft.com/office/powerpoint/2010/main" val="3215929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450D7E-FA38-AF2E-647A-17365014BF74}"/>
              </a:ext>
            </a:extLst>
          </p:cNvPr>
          <p:cNvSpPr/>
          <p:nvPr/>
        </p:nvSpPr>
        <p:spPr>
          <a:xfrm>
            <a:off x="1" y="-4804"/>
            <a:ext cx="12191999" cy="1135927"/>
          </a:xfrm>
          <a:prstGeom prst="rect">
            <a:avLst/>
          </a:prstGeom>
          <a:solidFill>
            <a:srgbClr val="5AABB8"/>
          </a:solidFill>
          <a:ln>
            <a:solidFill>
              <a:srgbClr val="5AABB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800">
                <a:solidFill>
                  <a:schemeClr val="bg1"/>
                </a:solidFill>
                <a:latin typeface="Segoe UI"/>
                <a:cs typeface="Segoe UI"/>
              </a:rPr>
              <a:t>2 - Indices de position social au lycée</a:t>
            </a:r>
          </a:p>
        </p:txBody>
      </p:sp>
      <p:graphicFrame>
        <p:nvGraphicFramePr>
          <p:cNvPr id="4" name="Objet 3">
            <a:extLst>
              <a:ext uri="{FF2B5EF4-FFF2-40B4-BE49-F238E27FC236}">
                <a16:creationId xmlns:a16="http://schemas.microsoft.com/office/drawing/2014/main" id="{0B32DE6C-F87E-FFAE-EDC0-8B689FD1A77D}"/>
              </a:ext>
            </a:extLst>
          </p:cNvPr>
          <p:cNvGraphicFramePr>
            <a:graphicFrameLocks noChangeAspect="1"/>
          </p:cNvGraphicFramePr>
          <p:nvPr/>
        </p:nvGraphicFramePr>
        <p:xfrm>
          <a:off x="11446111" y="5982187"/>
          <a:ext cx="745889" cy="840861"/>
        </p:xfrm>
        <a:graphic>
          <a:graphicData uri="http://schemas.openxmlformats.org/presentationml/2006/ole">
            <mc:AlternateContent xmlns:mc="http://schemas.openxmlformats.org/markup-compatibility/2006">
              <mc:Choice xmlns:v="urn:schemas-microsoft-com:vml" Requires="v">
                <p:oleObj name="Acrobat Document" r:id="rId3" imgW="2114069" imgH="2390249" progId="Acrobat.Document.DC">
                  <p:embed/>
                </p:oleObj>
              </mc:Choice>
              <mc:Fallback>
                <p:oleObj name="Acrobat Document" r:id="rId3" imgW="2114069" imgH="2390249" progId="Acrobat.Document.DC">
                  <p:embed/>
                  <p:pic>
                    <p:nvPicPr>
                      <p:cNvPr id="4" name="Objet 3">
                        <a:extLst>
                          <a:ext uri="{FF2B5EF4-FFF2-40B4-BE49-F238E27FC236}">
                            <a16:creationId xmlns:a16="http://schemas.microsoft.com/office/drawing/2014/main" id="{0B32DE6C-F87E-FFAE-EDC0-8B689FD1A77D}"/>
                          </a:ext>
                        </a:extLst>
                      </p:cNvPr>
                      <p:cNvPicPr/>
                      <p:nvPr/>
                    </p:nvPicPr>
                    <p:blipFill>
                      <a:blip r:embed="rId4"/>
                      <a:stretch>
                        <a:fillRect/>
                      </a:stretch>
                    </p:blipFill>
                    <p:spPr>
                      <a:xfrm>
                        <a:off x="11446111" y="5982187"/>
                        <a:ext cx="745889" cy="840861"/>
                      </a:xfrm>
                      <a:prstGeom prst="rect">
                        <a:avLst/>
                      </a:prstGeom>
                    </p:spPr>
                  </p:pic>
                </p:oleObj>
              </mc:Fallback>
            </mc:AlternateContent>
          </a:graphicData>
        </a:graphic>
      </p:graphicFrame>
      <p:sp>
        <p:nvSpPr>
          <p:cNvPr id="6" name="Espace réservé du contenu 5">
            <a:extLst>
              <a:ext uri="{FF2B5EF4-FFF2-40B4-BE49-F238E27FC236}">
                <a16:creationId xmlns:a16="http://schemas.microsoft.com/office/drawing/2014/main" id="{8B13A5CB-2E90-726C-902E-C1B7E8BF8BBB}"/>
              </a:ext>
            </a:extLst>
          </p:cNvPr>
          <p:cNvSpPr>
            <a:spLocks noGrp="1"/>
          </p:cNvSpPr>
          <p:nvPr>
            <p:ph idx="1"/>
          </p:nvPr>
        </p:nvSpPr>
        <p:spPr>
          <a:xfrm>
            <a:off x="838200" y="1825624"/>
            <a:ext cx="10515600" cy="4722659"/>
          </a:xfrm>
        </p:spPr>
        <p:txBody>
          <a:bodyPr vert="horz" lIns="91440" tIns="45720" rIns="91440" bIns="45720" rtlCol="0" anchor="t">
            <a:normAutofit/>
          </a:bodyPr>
          <a:lstStyle/>
          <a:p>
            <a:pPr marL="0" indent="0" algn="just">
              <a:lnSpc>
                <a:spcPct val="120000"/>
              </a:lnSpc>
              <a:buNone/>
            </a:pPr>
            <a:r>
              <a:rPr lang="fr-FR" sz="1800" b="1" u="sng">
                <a:latin typeface="Calibri"/>
                <a:ea typeface="Calibri"/>
                <a:cs typeface="Times New Roman"/>
              </a:rPr>
              <a:t>Accéder aux jeux de données</a:t>
            </a:r>
            <a:r>
              <a:rPr lang="fr-FR" sz="1800">
                <a:effectLst/>
                <a:latin typeface="Calibri"/>
                <a:ea typeface="Calibri"/>
                <a:cs typeface="Times New Roman"/>
              </a:rPr>
              <a:t>:</a:t>
            </a:r>
            <a:r>
              <a:rPr lang="fr-FR" sz="1800">
                <a:latin typeface="Calibri"/>
                <a:ea typeface="Calibri"/>
                <a:cs typeface="Times New Roman"/>
              </a:rPr>
              <a:t> </a:t>
            </a:r>
            <a:endParaRPr lang="en-US"/>
          </a:p>
          <a:p>
            <a:pPr marL="0" indent="0" algn="just">
              <a:lnSpc>
                <a:spcPct val="120000"/>
              </a:lnSpc>
              <a:buNone/>
            </a:pPr>
            <a:endParaRPr lang="fr-FR" sz="1800">
              <a:ea typeface="+mn-lt"/>
              <a:cs typeface="Times New Roman"/>
            </a:endParaRPr>
          </a:p>
          <a:p>
            <a:pPr marL="0" indent="0" algn="just">
              <a:lnSpc>
                <a:spcPct val="120000"/>
              </a:lnSpc>
              <a:buNone/>
            </a:pPr>
            <a:r>
              <a:rPr lang="fr-FR" sz="1800">
                <a:ea typeface="+mn-lt"/>
                <a:cs typeface="+mn-lt"/>
                <a:hlinkClick r:id="rId5"/>
              </a:rPr>
              <a:t>https://data.education.gouv.fr/explore/dataset/fr-en-ips_lycees/information/?disjunctive.rentree_scolaire&amp;disjunctive.academie&amp;disjunctive.code_du_departement&amp;disjunctive.departement&amp;disjunctive.uai&amp;disjunctive.nom_de_l_etablissment&amp;disjunctive.code_insee_de_la_commune&amp;disjunctive.nom_de_la_commune&amp;disjunctive.secteur&amp;disjunctive.type_de_lycee</a:t>
            </a:r>
            <a:r>
              <a:rPr lang="fr-FR" sz="1800">
                <a:ea typeface="+mn-lt"/>
                <a:cs typeface="+mn-lt"/>
              </a:rPr>
              <a:t> </a:t>
            </a:r>
          </a:p>
          <a:p>
            <a:pPr marL="0" indent="0" algn="just">
              <a:lnSpc>
                <a:spcPct val="70000"/>
              </a:lnSpc>
              <a:buNone/>
            </a:pP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buNone/>
            </a:pPr>
            <a:endParaRPr lang="fr-FR" sz="1800" kern="10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81401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450D7E-FA38-AF2E-647A-17365014BF74}"/>
              </a:ext>
            </a:extLst>
          </p:cNvPr>
          <p:cNvSpPr/>
          <p:nvPr/>
        </p:nvSpPr>
        <p:spPr>
          <a:xfrm>
            <a:off x="1" y="-4804"/>
            <a:ext cx="12191999" cy="1135927"/>
          </a:xfrm>
          <a:prstGeom prst="rect">
            <a:avLst/>
          </a:prstGeom>
          <a:solidFill>
            <a:srgbClr val="5AABB8"/>
          </a:solidFill>
          <a:ln>
            <a:solidFill>
              <a:srgbClr val="5AABB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800">
                <a:solidFill>
                  <a:schemeClr val="bg1"/>
                </a:solidFill>
                <a:latin typeface="Segoe UI"/>
                <a:cs typeface="Segoe UI"/>
              </a:rPr>
              <a:t>3 - Sécurité routière</a:t>
            </a:r>
            <a:endParaRPr lang="fr-FR" sz="2800" err="1">
              <a:solidFill>
                <a:schemeClr val="bg1"/>
              </a:solidFill>
              <a:latin typeface="Segoe UI" panose="020B0502040204020203" pitchFamily="34" charset="0"/>
            </a:endParaRPr>
          </a:p>
        </p:txBody>
      </p:sp>
      <p:graphicFrame>
        <p:nvGraphicFramePr>
          <p:cNvPr id="4" name="Objet 3">
            <a:extLst>
              <a:ext uri="{FF2B5EF4-FFF2-40B4-BE49-F238E27FC236}">
                <a16:creationId xmlns:a16="http://schemas.microsoft.com/office/drawing/2014/main" id="{0B32DE6C-F87E-FFAE-EDC0-8B689FD1A77D}"/>
              </a:ext>
            </a:extLst>
          </p:cNvPr>
          <p:cNvGraphicFramePr>
            <a:graphicFrameLocks noChangeAspect="1"/>
          </p:cNvGraphicFramePr>
          <p:nvPr/>
        </p:nvGraphicFramePr>
        <p:xfrm>
          <a:off x="11446111" y="5982187"/>
          <a:ext cx="745889" cy="840861"/>
        </p:xfrm>
        <a:graphic>
          <a:graphicData uri="http://schemas.openxmlformats.org/presentationml/2006/ole">
            <mc:AlternateContent xmlns:mc="http://schemas.openxmlformats.org/markup-compatibility/2006">
              <mc:Choice xmlns:v="urn:schemas-microsoft-com:vml" Requires="v">
                <p:oleObj name="Acrobat Document" r:id="rId3" imgW="2114069" imgH="2390249" progId="Acrobat.Document.DC">
                  <p:embed/>
                </p:oleObj>
              </mc:Choice>
              <mc:Fallback>
                <p:oleObj name="Acrobat Document" r:id="rId3" imgW="2114069" imgH="2390249" progId="Acrobat.Document.DC">
                  <p:embed/>
                  <p:pic>
                    <p:nvPicPr>
                      <p:cNvPr id="4" name="Objet 3">
                        <a:extLst>
                          <a:ext uri="{FF2B5EF4-FFF2-40B4-BE49-F238E27FC236}">
                            <a16:creationId xmlns:a16="http://schemas.microsoft.com/office/drawing/2014/main" id="{0B32DE6C-F87E-FFAE-EDC0-8B689FD1A77D}"/>
                          </a:ext>
                        </a:extLst>
                      </p:cNvPr>
                      <p:cNvPicPr/>
                      <p:nvPr/>
                    </p:nvPicPr>
                    <p:blipFill>
                      <a:blip r:embed="rId4"/>
                      <a:stretch>
                        <a:fillRect/>
                      </a:stretch>
                    </p:blipFill>
                    <p:spPr>
                      <a:xfrm>
                        <a:off x="11446111" y="5982187"/>
                        <a:ext cx="745889" cy="840861"/>
                      </a:xfrm>
                      <a:prstGeom prst="rect">
                        <a:avLst/>
                      </a:prstGeom>
                    </p:spPr>
                  </p:pic>
                </p:oleObj>
              </mc:Fallback>
            </mc:AlternateContent>
          </a:graphicData>
        </a:graphic>
      </p:graphicFrame>
      <p:sp>
        <p:nvSpPr>
          <p:cNvPr id="6" name="Espace réservé du contenu 5">
            <a:extLst>
              <a:ext uri="{FF2B5EF4-FFF2-40B4-BE49-F238E27FC236}">
                <a16:creationId xmlns:a16="http://schemas.microsoft.com/office/drawing/2014/main" id="{8B13A5CB-2E90-726C-902E-C1B7E8BF8BBB}"/>
              </a:ext>
            </a:extLst>
          </p:cNvPr>
          <p:cNvSpPr>
            <a:spLocks noGrp="1"/>
          </p:cNvSpPr>
          <p:nvPr>
            <p:ph idx="1"/>
          </p:nvPr>
        </p:nvSpPr>
        <p:spPr>
          <a:xfrm>
            <a:off x="838200" y="1825624"/>
            <a:ext cx="10515600" cy="4722659"/>
          </a:xfrm>
        </p:spPr>
        <p:txBody>
          <a:bodyPr vert="horz" lIns="91440" tIns="45720" rIns="91440" bIns="45720" rtlCol="0" anchor="t">
            <a:normAutofit/>
          </a:bodyPr>
          <a:lstStyle/>
          <a:p>
            <a:pPr marL="0" indent="0" algn="just">
              <a:buNone/>
            </a:pPr>
            <a:r>
              <a:rPr lang="fr-FR" sz="1800" b="1" u="sng">
                <a:effectLst/>
                <a:latin typeface="Calibri"/>
                <a:ea typeface="Calibri"/>
                <a:cs typeface="Times New Roman"/>
              </a:rPr>
              <a:t>Sujet :</a:t>
            </a:r>
            <a:r>
              <a:rPr lang="fr-FR" sz="1800">
                <a:ea typeface="+mn-lt"/>
                <a:cs typeface="Calibri"/>
              </a:rPr>
              <a:t> Accidents</a:t>
            </a:r>
            <a:r>
              <a:rPr lang="fr-FR" sz="1800">
                <a:ea typeface="+mn-lt"/>
                <a:cs typeface="+mn-lt"/>
              </a:rPr>
              <a:t> corporels de la circulation routière de 2005 à 2021</a:t>
            </a:r>
            <a:endParaRPr lang="fr-FR" sz="1800">
              <a:ea typeface="Calibri"/>
              <a:cs typeface="Calibri"/>
            </a:endParaRPr>
          </a:p>
          <a:p>
            <a:pPr marL="0" indent="0" algn="just">
              <a:buNone/>
            </a:pPr>
            <a:r>
              <a:rPr lang="fr-FR" sz="1800" b="1" u="sng" kern="100">
                <a:latin typeface="Calibri"/>
                <a:ea typeface="Calibri"/>
                <a:cs typeface="Times New Roman"/>
              </a:rPr>
              <a:t>Descriptif </a:t>
            </a:r>
            <a:r>
              <a:rPr lang="fr-FR" sz="1800" b="1" u="sng" kern="100">
                <a:effectLst/>
                <a:latin typeface="Calibri"/>
                <a:ea typeface="Calibri"/>
                <a:cs typeface="Times New Roman"/>
              </a:rPr>
              <a:t>:</a:t>
            </a:r>
            <a:r>
              <a:rPr lang="fr-FR" sz="1800" kern="100">
                <a:ea typeface="+mn-lt"/>
                <a:cs typeface="+mn-lt"/>
              </a:rPr>
              <a:t> Répertorient l'intégralité des accidents corporels de la circulation, intervenus durant une année précise en France métropolitaine, dans les départements et territoires d’Outre-mer avec une description simplifiée. Cela comprend des informations de localisation de l’accident, telles que renseignées ainsi que des informations concernant les caractéristiques de l’accident et son lieu, les véhicules impliqués et leurs victimes.</a:t>
            </a:r>
            <a:endParaRPr lang="fr-FR" sz="1800">
              <a:ea typeface="Calibri"/>
              <a:cs typeface="Calibri"/>
            </a:endParaRPr>
          </a:p>
          <a:p>
            <a:pPr marL="0" indent="0" algn="just">
              <a:buNone/>
            </a:pPr>
            <a:r>
              <a:rPr lang="fr-FR" sz="1800" b="1" u="sng" kern="100">
                <a:latin typeface="Calibri"/>
                <a:ea typeface="Calibri"/>
                <a:cs typeface="Calibri"/>
              </a:rPr>
              <a:t>Méthodologie :</a:t>
            </a:r>
            <a:r>
              <a:rPr lang="fr-FR" sz="1800" kern="100">
                <a:latin typeface="Calibri"/>
                <a:ea typeface="Calibri"/>
                <a:cs typeface="Calibri"/>
              </a:rPr>
              <a:t> </a:t>
            </a:r>
            <a:r>
              <a:rPr lang="fr-FR" sz="1800" kern="100">
                <a:ea typeface="+mn-lt"/>
                <a:cs typeface="+mn-lt"/>
              </a:rPr>
              <a:t>Pour chaque accident corporel (soit un accident survenu sur une voie ouverte à la circulation publique, impliquant au moins un véhicule et ayant fait au moins une victime ayant nécessité des soins), des saisies d’information décrivant l’accident sont effectuées par l’unité des forces de l’ordre (police, gendarmerie, etc.) qui est intervenue sur le lieu de l’accident</a:t>
            </a:r>
            <a:endParaRPr lang="fr-FR" sz="1800">
              <a:ea typeface="Calibri"/>
              <a:cs typeface="Calibri"/>
            </a:endParaRPr>
          </a:p>
          <a:p>
            <a:pPr marL="0" indent="0" algn="just">
              <a:lnSpc>
                <a:spcPct val="120000"/>
              </a:lnSpc>
              <a:buNone/>
            </a:pPr>
            <a:r>
              <a:rPr lang="fr-FR" sz="1800" b="1" u="sng" kern="100">
                <a:latin typeface="Calibri"/>
                <a:ea typeface="Calibri"/>
                <a:cs typeface="Times New Roman"/>
              </a:rPr>
              <a:t>Thématiques</a:t>
            </a:r>
            <a:r>
              <a:rPr lang="fr-FR" sz="1800" b="1" u="sng" kern="100">
                <a:effectLst/>
                <a:latin typeface="Calibri"/>
                <a:ea typeface="Calibri"/>
                <a:cs typeface="Times New Roman"/>
              </a:rPr>
              <a:t> :</a:t>
            </a:r>
            <a:r>
              <a:rPr lang="fr-FR" sz="1800" b="1" u="sng" kern="100">
                <a:latin typeface="Calibri"/>
                <a:ea typeface="Calibri"/>
                <a:cs typeface="Times New Roman"/>
              </a:rPr>
              <a:t> </a:t>
            </a:r>
            <a:endParaRPr lang="fr-FR" sz="1800" b="1" u="sng" kern="1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0"/>
              </a:spcBef>
            </a:pPr>
            <a:r>
              <a:rPr lang="fr-FR" sz="1800" kern="100">
                <a:latin typeface="Calibri"/>
                <a:ea typeface="Calibri"/>
                <a:cs typeface="Times New Roman"/>
              </a:rPr>
              <a:t>RGPD</a:t>
            </a: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0"/>
              </a:spcBef>
            </a:pPr>
            <a:r>
              <a:rPr lang="fr-FR" sz="1800" kern="100">
                <a:latin typeface="Calibri"/>
                <a:ea typeface="Calibri"/>
                <a:cs typeface="Times New Roman"/>
              </a:rPr>
              <a:t>Circulation routière, partage de la route</a:t>
            </a: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0"/>
              </a:spcBef>
            </a:pPr>
            <a:r>
              <a:rPr lang="fr-FR" sz="1800" kern="100">
                <a:latin typeface="Calibri"/>
                <a:ea typeface="Calibri"/>
                <a:cs typeface="Times New Roman"/>
              </a:rPr>
              <a:t>Santé</a:t>
            </a: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0"/>
              </a:spcBef>
            </a:pPr>
            <a:r>
              <a:rPr lang="fr-FR" sz="1800" kern="100">
                <a:latin typeface="Calibri"/>
                <a:ea typeface="Calibri"/>
                <a:cs typeface="Times New Roman"/>
              </a:rPr>
              <a:t>France</a:t>
            </a: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0"/>
              </a:spcBef>
            </a:pPr>
            <a:r>
              <a:rPr lang="fr-FR" sz="1800" kern="100">
                <a:latin typeface="Calibri"/>
                <a:ea typeface="Calibri"/>
                <a:cs typeface="Times New Roman"/>
              </a:rPr>
              <a:t>Données temporelles et géographique</a:t>
            </a: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70000"/>
              </a:lnSpc>
              <a:buNone/>
            </a:pP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buNone/>
            </a:pPr>
            <a:endParaRPr lang="fr-FR" sz="1800" kern="10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00310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450D7E-FA38-AF2E-647A-17365014BF74}"/>
              </a:ext>
            </a:extLst>
          </p:cNvPr>
          <p:cNvSpPr/>
          <p:nvPr/>
        </p:nvSpPr>
        <p:spPr>
          <a:xfrm>
            <a:off x="1" y="-4804"/>
            <a:ext cx="12191999" cy="1135927"/>
          </a:xfrm>
          <a:prstGeom prst="rect">
            <a:avLst/>
          </a:prstGeom>
          <a:solidFill>
            <a:srgbClr val="5AABB8"/>
          </a:solidFill>
          <a:ln>
            <a:solidFill>
              <a:srgbClr val="5AABB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800">
                <a:solidFill>
                  <a:schemeClr val="bg1"/>
                </a:solidFill>
                <a:latin typeface="Segoe UI"/>
                <a:cs typeface="Segoe UI"/>
              </a:rPr>
              <a:t>3 - Sécurité routière</a:t>
            </a:r>
          </a:p>
        </p:txBody>
      </p:sp>
      <p:graphicFrame>
        <p:nvGraphicFramePr>
          <p:cNvPr id="4" name="Objet 3">
            <a:extLst>
              <a:ext uri="{FF2B5EF4-FFF2-40B4-BE49-F238E27FC236}">
                <a16:creationId xmlns:a16="http://schemas.microsoft.com/office/drawing/2014/main" id="{0B32DE6C-F87E-FFAE-EDC0-8B689FD1A77D}"/>
              </a:ext>
            </a:extLst>
          </p:cNvPr>
          <p:cNvGraphicFramePr>
            <a:graphicFrameLocks noChangeAspect="1"/>
          </p:cNvGraphicFramePr>
          <p:nvPr/>
        </p:nvGraphicFramePr>
        <p:xfrm>
          <a:off x="11446111" y="5982187"/>
          <a:ext cx="745889" cy="840861"/>
        </p:xfrm>
        <a:graphic>
          <a:graphicData uri="http://schemas.openxmlformats.org/presentationml/2006/ole">
            <mc:AlternateContent xmlns:mc="http://schemas.openxmlformats.org/markup-compatibility/2006">
              <mc:Choice xmlns:v="urn:schemas-microsoft-com:vml" Requires="v">
                <p:oleObj name="Acrobat Document" r:id="rId3" imgW="2114069" imgH="2390249" progId="Acrobat.Document.DC">
                  <p:embed/>
                </p:oleObj>
              </mc:Choice>
              <mc:Fallback>
                <p:oleObj name="Acrobat Document" r:id="rId3" imgW="2114069" imgH="2390249" progId="Acrobat.Document.DC">
                  <p:embed/>
                  <p:pic>
                    <p:nvPicPr>
                      <p:cNvPr id="4" name="Objet 3">
                        <a:extLst>
                          <a:ext uri="{FF2B5EF4-FFF2-40B4-BE49-F238E27FC236}">
                            <a16:creationId xmlns:a16="http://schemas.microsoft.com/office/drawing/2014/main" id="{0B32DE6C-F87E-FFAE-EDC0-8B689FD1A77D}"/>
                          </a:ext>
                        </a:extLst>
                      </p:cNvPr>
                      <p:cNvPicPr/>
                      <p:nvPr/>
                    </p:nvPicPr>
                    <p:blipFill>
                      <a:blip r:embed="rId4"/>
                      <a:stretch>
                        <a:fillRect/>
                      </a:stretch>
                    </p:blipFill>
                    <p:spPr>
                      <a:xfrm>
                        <a:off x="11446111" y="5982187"/>
                        <a:ext cx="745889" cy="840861"/>
                      </a:xfrm>
                      <a:prstGeom prst="rect">
                        <a:avLst/>
                      </a:prstGeom>
                    </p:spPr>
                  </p:pic>
                </p:oleObj>
              </mc:Fallback>
            </mc:AlternateContent>
          </a:graphicData>
        </a:graphic>
      </p:graphicFrame>
      <p:sp>
        <p:nvSpPr>
          <p:cNvPr id="6" name="Espace réservé du contenu 5">
            <a:extLst>
              <a:ext uri="{FF2B5EF4-FFF2-40B4-BE49-F238E27FC236}">
                <a16:creationId xmlns:a16="http://schemas.microsoft.com/office/drawing/2014/main" id="{8B13A5CB-2E90-726C-902E-C1B7E8BF8BBB}"/>
              </a:ext>
            </a:extLst>
          </p:cNvPr>
          <p:cNvSpPr>
            <a:spLocks noGrp="1"/>
          </p:cNvSpPr>
          <p:nvPr>
            <p:ph idx="1"/>
          </p:nvPr>
        </p:nvSpPr>
        <p:spPr>
          <a:xfrm>
            <a:off x="838200" y="1825624"/>
            <a:ext cx="10515600" cy="4722659"/>
          </a:xfrm>
        </p:spPr>
        <p:txBody>
          <a:bodyPr vert="horz" lIns="91440" tIns="45720" rIns="91440" bIns="45720" rtlCol="0" anchor="t">
            <a:normAutofit/>
          </a:bodyPr>
          <a:lstStyle/>
          <a:p>
            <a:pPr marL="0" indent="0" algn="just">
              <a:lnSpc>
                <a:spcPct val="120000"/>
              </a:lnSpc>
              <a:buNone/>
            </a:pPr>
            <a:r>
              <a:rPr lang="fr-FR" sz="1800" b="1" u="sng">
                <a:latin typeface="Calibri"/>
                <a:ea typeface="Calibri"/>
                <a:cs typeface="Times New Roman"/>
              </a:rPr>
              <a:t>Accéder aux jeux de données</a:t>
            </a:r>
            <a:r>
              <a:rPr lang="fr-FR" sz="1800">
                <a:effectLst/>
                <a:latin typeface="Calibri"/>
                <a:ea typeface="Calibri"/>
                <a:cs typeface="Times New Roman"/>
              </a:rPr>
              <a:t>:</a:t>
            </a:r>
            <a:r>
              <a:rPr lang="fr-FR" sz="1800">
                <a:latin typeface="Calibri"/>
                <a:ea typeface="Calibri"/>
                <a:cs typeface="Times New Roman"/>
              </a:rPr>
              <a:t> </a:t>
            </a:r>
            <a:endParaRPr lang="en-US"/>
          </a:p>
          <a:p>
            <a:pPr marL="0" indent="0" algn="just">
              <a:lnSpc>
                <a:spcPct val="120000"/>
              </a:lnSpc>
              <a:buNone/>
            </a:pPr>
            <a:endParaRPr lang="fr-FR" sz="18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800">
                <a:ea typeface="+mn-lt"/>
                <a:cs typeface="+mn-lt"/>
                <a:hlinkClick r:id="rId5"/>
              </a:rPr>
              <a:t>https://www.data.gouv.fr/fr/datasets/bases-de-donnees-annuelles-des-accidents-corporels-de-la-circulation-routiere-annees-de-2005-a-2021/</a:t>
            </a:r>
            <a:endParaRPr lang="fr-FR">
              <a:ea typeface="Calibri" panose="020F0502020204030204"/>
              <a:cs typeface="Calibri" panose="020F0502020204030204"/>
            </a:endParaRPr>
          </a:p>
          <a:p>
            <a:pPr marL="0" indent="0" algn="just">
              <a:lnSpc>
                <a:spcPct val="120000"/>
              </a:lnSpc>
              <a:buNone/>
            </a:pPr>
            <a:endParaRPr lang="fr-FR" sz="1800">
              <a:latin typeface="Calibri" panose="020F0502020204030204" pitchFamily="34" charset="0"/>
              <a:ea typeface="Calibri" panose="020F0502020204030204" pitchFamily="34" charset="0"/>
              <a:cs typeface="Calibri"/>
            </a:endParaRPr>
          </a:p>
          <a:p>
            <a:pPr marL="0" indent="0" algn="just">
              <a:lnSpc>
                <a:spcPct val="120000"/>
              </a:lnSpc>
              <a:buNone/>
            </a:pPr>
            <a:endParaRPr lang="fr-FR" sz="1800">
              <a:latin typeface="Calibri" panose="020F0502020204030204" pitchFamily="34" charset="0"/>
              <a:ea typeface="Calibri" panose="020F0502020204030204" pitchFamily="34" charset="0"/>
              <a:cs typeface="Calibri"/>
            </a:endParaRPr>
          </a:p>
          <a:p>
            <a:pPr marL="0" indent="0" algn="just">
              <a:lnSpc>
                <a:spcPct val="120000"/>
              </a:lnSpc>
              <a:buNone/>
            </a:pPr>
            <a:endParaRPr lang="fr-FR" sz="18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70000"/>
              </a:lnSpc>
              <a:buNone/>
            </a:pP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70000"/>
              </a:lnSpc>
              <a:buNone/>
            </a:pP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buNone/>
            </a:pPr>
            <a:endParaRPr lang="fr-FR" sz="1800" kern="10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42534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450D7E-FA38-AF2E-647A-17365014BF74}"/>
              </a:ext>
            </a:extLst>
          </p:cNvPr>
          <p:cNvSpPr/>
          <p:nvPr/>
        </p:nvSpPr>
        <p:spPr>
          <a:xfrm>
            <a:off x="1" y="-4804"/>
            <a:ext cx="12191999" cy="1135927"/>
          </a:xfrm>
          <a:prstGeom prst="rect">
            <a:avLst/>
          </a:prstGeom>
          <a:solidFill>
            <a:srgbClr val="5AABB8"/>
          </a:solidFill>
          <a:ln>
            <a:solidFill>
              <a:srgbClr val="5AABB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800">
                <a:solidFill>
                  <a:schemeClr val="bg1"/>
                </a:solidFill>
                <a:latin typeface="Segoe UI"/>
                <a:cs typeface="Segoe UI"/>
              </a:rPr>
              <a:t>4 - Loyers</a:t>
            </a:r>
            <a:endParaRPr lang="fr-FR" sz="2800" err="1">
              <a:solidFill>
                <a:schemeClr val="bg1"/>
              </a:solidFill>
              <a:latin typeface="Segoe UI" panose="020B0502040204020203" pitchFamily="34" charset="0"/>
            </a:endParaRPr>
          </a:p>
        </p:txBody>
      </p:sp>
      <p:graphicFrame>
        <p:nvGraphicFramePr>
          <p:cNvPr id="4" name="Objet 3">
            <a:extLst>
              <a:ext uri="{FF2B5EF4-FFF2-40B4-BE49-F238E27FC236}">
                <a16:creationId xmlns:a16="http://schemas.microsoft.com/office/drawing/2014/main" id="{0B32DE6C-F87E-FFAE-EDC0-8B689FD1A77D}"/>
              </a:ext>
            </a:extLst>
          </p:cNvPr>
          <p:cNvGraphicFramePr>
            <a:graphicFrameLocks noChangeAspect="1"/>
          </p:cNvGraphicFramePr>
          <p:nvPr/>
        </p:nvGraphicFramePr>
        <p:xfrm>
          <a:off x="11446111" y="5982187"/>
          <a:ext cx="745889" cy="840861"/>
        </p:xfrm>
        <a:graphic>
          <a:graphicData uri="http://schemas.openxmlformats.org/presentationml/2006/ole">
            <mc:AlternateContent xmlns:mc="http://schemas.openxmlformats.org/markup-compatibility/2006">
              <mc:Choice xmlns:v="urn:schemas-microsoft-com:vml" Requires="v">
                <p:oleObj name="Acrobat Document" r:id="rId3" imgW="2114069" imgH="2390249" progId="Acrobat.Document.DC">
                  <p:embed/>
                </p:oleObj>
              </mc:Choice>
              <mc:Fallback>
                <p:oleObj name="Acrobat Document" r:id="rId3" imgW="2114069" imgH="2390249" progId="Acrobat.Document.DC">
                  <p:embed/>
                  <p:pic>
                    <p:nvPicPr>
                      <p:cNvPr id="4" name="Objet 3">
                        <a:extLst>
                          <a:ext uri="{FF2B5EF4-FFF2-40B4-BE49-F238E27FC236}">
                            <a16:creationId xmlns:a16="http://schemas.microsoft.com/office/drawing/2014/main" id="{0B32DE6C-F87E-FFAE-EDC0-8B689FD1A77D}"/>
                          </a:ext>
                        </a:extLst>
                      </p:cNvPr>
                      <p:cNvPicPr/>
                      <p:nvPr/>
                    </p:nvPicPr>
                    <p:blipFill>
                      <a:blip r:embed="rId4"/>
                      <a:stretch>
                        <a:fillRect/>
                      </a:stretch>
                    </p:blipFill>
                    <p:spPr>
                      <a:xfrm>
                        <a:off x="11446111" y="5982187"/>
                        <a:ext cx="745889" cy="840861"/>
                      </a:xfrm>
                      <a:prstGeom prst="rect">
                        <a:avLst/>
                      </a:prstGeom>
                    </p:spPr>
                  </p:pic>
                </p:oleObj>
              </mc:Fallback>
            </mc:AlternateContent>
          </a:graphicData>
        </a:graphic>
      </p:graphicFrame>
      <p:sp>
        <p:nvSpPr>
          <p:cNvPr id="6" name="Espace réservé du contenu 5">
            <a:extLst>
              <a:ext uri="{FF2B5EF4-FFF2-40B4-BE49-F238E27FC236}">
                <a16:creationId xmlns:a16="http://schemas.microsoft.com/office/drawing/2014/main" id="{8B13A5CB-2E90-726C-902E-C1B7E8BF8BBB}"/>
              </a:ext>
            </a:extLst>
          </p:cNvPr>
          <p:cNvSpPr>
            <a:spLocks noGrp="1"/>
          </p:cNvSpPr>
          <p:nvPr>
            <p:ph idx="1"/>
          </p:nvPr>
        </p:nvSpPr>
        <p:spPr>
          <a:xfrm>
            <a:off x="838200" y="1825624"/>
            <a:ext cx="10515600" cy="4722659"/>
          </a:xfrm>
        </p:spPr>
        <p:txBody>
          <a:bodyPr vert="horz" lIns="91440" tIns="45720" rIns="91440" bIns="45720" rtlCol="0" anchor="t">
            <a:normAutofit fontScale="92500" lnSpcReduction="10000"/>
          </a:bodyPr>
          <a:lstStyle/>
          <a:p>
            <a:pPr marL="0" indent="0" algn="just">
              <a:lnSpc>
                <a:spcPct val="120000"/>
              </a:lnSpc>
              <a:buNone/>
            </a:pPr>
            <a:r>
              <a:rPr lang="fr-FR" sz="1800" b="1" u="sng">
                <a:effectLst/>
                <a:latin typeface="Calibri"/>
                <a:ea typeface="Calibri"/>
                <a:cs typeface="Times New Roman"/>
              </a:rPr>
              <a:t>Sujet :</a:t>
            </a:r>
            <a:r>
              <a:rPr lang="fr-FR" sz="1800">
                <a:effectLst/>
                <a:latin typeface="Calibri"/>
                <a:ea typeface="Calibri"/>
                <a:cs typeface="Times New Roman"/>
              </a:rPr>
              <a:t> </a:t>
            </a:r>
            <a:r>
              <a:rPr lang="fr-FR" sz="1800">
                <a:latin typeface="Calibri"/>
                <a:ea typeface="Calibri"/>
                <a:cs typeface="Times New Roman"/>
              </a:rPr>
              <a:t>Résultats nationaux des observatoires locaux des loyers de 2014 à 2022</a:t>
            </a:r>
            <a:endParaRPr lang="fr-FR" sz="18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800" b="1" u="sng" kern="100">
                <a:effectLst/>
                <a:latin typeface="Calibri"/>
                <a:ea typeface="Calibri"/>
                <a:cs typeface="Times New Roman"/>
              </a:rPr>
              <a:t>Projet :</a:t>
            </a:r>
            <a:r>
              <a:rPr lang="fr-FR" sz="1800" b="1" u="sng" kern="100">
                <a:latin typeface="Calibri"/>
                <a:ea typeface="Calibri"/>
                <a:cs typeface="Times New Roman"/>
              </a:rPr>
              <a:t> </a:t>
            </a:r>
            <a:r>
              <a:rPr lang="fr-FR" sz="1800" kern="100">
                <a:ea typeface="+mn-lt"/>
                <a:cs typeface="+mn-lt"/>
              </a:rPr>
              <a:t>Ces données présentent les loyers observés par les observatoires des loyers du réseau selon le type de logement, l'époque de construction, le nombre de pièces ou l'ancienneté d'occupation. Les données sont mise à disposition pour chaque année de collecte et selon deux échelles géographiques : l'agglomération et la ville centre.</a:t>
            </a: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800" b="1" u="sng" kern="100">
                <a:latin typeface="Calibri"/>
                <a:ea typeface="Calibri"/>
                <a:cs typeface="Calibri"/>
              </a:rPr>
              <a:t>Méthodologie :</a:t>
            </a:r>
            <a:r>
              <a:rPr lang="fr-FR" sz="1800" kern="100">
                <a:latin typeface="Calibri"/>
                <a:ea typeface="Calibri"/>
                <a:cs typeface="Calibri"/>
              </a:rPr>
              <a:t> une</a:t>
            </a:r>
            <a:r>
              <a:rPr lang="fr-FR" sz="1800" kern="100">
                <a:ea typeface="+mn-lt"/>
                <a:cs typeface="+mn-lt"/>
              </a:rPr>
              <a:t> fois la collecte de données et un certain nombre d'enrichissements et de contrôles réalisés, chaque observatoire des loyers transmet l'ensemble de ses données au niveau national, pour des contrôles et traitements complémentaires dont résultent les niveaux de loyer par catégorie de logement sur son périmètre d'observation. Données collectées, </a:t>
            </a:r>
            <a:r>
              <a:rPr lang="fr-FR" sz="1800" kern="100" err="1">
                <a:ea typeface="+mn-lt"/>
                <a:cs typeface="+mn-lt"/>
              </a:rPr>
              <a:t>controlées</a:t>
            </a:r>
            <a:r>
              <a:rPr lang="fr-FR" sz="1800" kern="100">
                <a:ea typeface="+mn-lt"/>
                <a:cs typeface="+mn-lt"/>
              </a:rPr>
              <a:t> et diffusées par l'Observatoire des loyers selon des règles approuvées par son comité scientifiques et le ministère du logement, de l'égalité des territoires et de la ruralité.</a:t>
            </a:r>
            <a:endParaRPr lang="fr-FR"/>
          </a:p>
          <a:p>
            <a:pPr marL="0" indent="0" algn="just">
              <a:lnSpc>
                <a:spcPct val="120000"/>
              </a:lnSpc>
              <a:buNone/>
            </a:pPr>
            <a:r>
              <a:rPr lang="fr-FR" sz="1800" b="1" u="sng" kern="100">
                <a:latin typeface="Calibri"/>
                <a:ea typeface="Calibri"/>
                <a:cs typeface="Times New Roman"/>
              </a:rPr>
              <a:t>Thématiques</a:t>
            </a:r>
            <a:r>
              <a:rPr lang="fr-FR" sz="1800" b="1" u="sng" kern="100">
                <a:effectLst/>
                <a:latin typeface="Calibri"/>
                <a:ea typeface="Calibri"/>
                <a:cs typeface="Times New Roman"/>
              </a:rPr>
              <a:t> :</a:t>
            </a:r>
            <a:r>
              <a:rPr lang="fr-FR" sz="1800" b="1" u="sng" kern="100">
                <a:latin typeface="Calibri"/>
                <a:ea typeface="Calibri"/>
                <a:cs typeface="Times New Roman"/>
              </a:rPr>
              <a:t> </a:t>
            </a:r>
            <a:endParaRPr lang="fr-FR" sz="1800" b="1" u="sng" kern="1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0"/>
              </a:spcBef>
            </a:pPr>
            <a:r>
              <a:rPr lang="fr-FR" sz="1800" kern="100">
                <a:latin typeface="Calibri"/>
                <a:ea typeface="Calibri"/>
                <a:cs typeface="Times New Roman"/>
              </a:rPr>
              <a:t>Agglomérations françaises</a:t>
            </a:r>
            <a:endParaRPr lang="fr-FR"/>
          </a:p>
          <a:p>
            <a:pPr algn="just">
              <a:lnSpc>
                <a:spcPct val="120000"/>
              </a:lnSpc>
              <a:spcBef>
                <a:spcPts val="0"/>
              </a:spcBef>
            </a:pPr>
            <a:r>
              <a:rPr lang="fr-FR" sz="1800" kern="100">
                <a:latin typeface="Calibri"/>
                <a:ea typeface="Calibri"/>
                <a:cs typeface="Times New Roman"/>
              </a:rPr>
              <a:t>Typologie de logement</a:t>
            </a: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0"/>
              </a:spcBef>
            </a:pPr>
            <a:r>
              <a:rPr lang="fr-FR" sz="1800" kern="100">
                <a:latin typeface="Calibri"/>
                <a:ea typeface="Calibri"/>
                <a:cs typeface="Times New Roman"/>
              </a:rPr>
              <a:t>Données temporelles</a:t>
            </a: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0"/>
              </a:spcBef>
            </a:pPr>
            <a:r>
              <a:rPr lang="fr-FR" sz="1800" kern="100">
                <a:latin typeface="Calibri"/>
                <a:ea typeface="Calibri"/>
                <a:cs typeface="Times New Roman"/>
              </a:rPr>
              <a:t>Statistiques et données agglomérées</a:t>
            </a: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buNone/>
            </a:pPr>
            <a:endParaRPr lang="fr-FR" sz="1800" kern="10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5338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450D7E-FA38-AF2E-647A-17365014BF74}"/>
              </a:ext>
            </a:extLst>
          </p:cNvPr>
          <p:cNvSpPr/>
          <p:nvPr/>
        </p:nvSpPr>
        <p:spPr>
          <a:xfrm>
            <a:off x="1" y="-4804"/>
            <a:ext cx="12191999" cy="1135927"/>
          </a:xfrm>
          <a:prstGeom prst="rect">
            <a:avLst/>
          </a:prstGeom>
          <a:solidFill>
            <a:srgbClr val="5AABB8"/>
          </a:solidFill>
          <a:ln>
            <a:solidFill>
              <a:srgbClr val="5AABB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800">
                <a:solidFill>
                  <a:schemeClr val="bg1"/>
                </a:solidFill>
                <a:latin typeface="Segoe UI"/>
                <a:cs typeface="Segoe UI"/>
              </a:rPr>
              <a:t>4 - Loyers</a:t>
            </a:r>
            <a:endParaRPr lang="en-US">
              <a:solidFill>
                <a:schemeClr val="bg1"/>
              </a:solidFill>
            </a:endParaRPr>
          </a:p>
        </p:txBody>
      </p:sp>
      <p:graphicFrame>
        <p:nvGraphicFramePr>
          <p:cNvPr id="4" name="Objet 3">
            <a:extLst>
              <a:ext uri="{FF2B5EF4-FFF2-40B4-BE49-F238E27FC236}">
                <a16:creationId xmlns:a16="http://schemas.microsoft.com/office/drawing/2014/main" id="{0B32DE6C-F87E-FFAE-EDC0-8B689FD1A77D}"/>
              </a:ext>
            </a:extLst>
          </p:cNvPr>
          <p:cNvGraphicFramePr>
            <a:graphicFrameLocks noChangeAspect="1"/>
          </p:cNvGraphicFramePr>
          <p:nvPr/>
        </p:nvGraphicFramePr>
        <p:xfrm>
          <a:off x="11446111" y="5982187"/>
          <a:ext cx="745889" cy="840861"/>
        </p:xfrm>
        <a:graphic>
          <a:graphicData uri="http://schemas.openxmlformats.org/presentationml/2006/ole">
            <mc:AlternateContent xmlns:mc="http://schemas.openxmlformats.org/markup-compatibility/2006">
              <mc:Choice xmlns:v="urn:schemas-microsoft-com:vml" Requires="v">
                <p:oleObj name="Acrobat Document" r:id="rId3" imgW="2114069" imgH="2390249" progId="Acrobat.Document.DC">
                  <p:embed/>
                </p:oleObj>
              </mc:Choice>
              <mc:Fallback>
                <p:oleObj name="Acrobat Document" r:id="rId3" imgW="2114069" imgH="2390249" progId="Acrobat.Document.DC">
                  <p:embed/>
                  <p:pic>
                    <p:nvPicPr>
                      <p:cNvPr id="4" name="Objet 3">
                        <a:extLst>
                          <a:ext uri="{FF2B5EF4-FFF2-40B4-BE49-F238E27FC236}">
                            <a16:creationId xmlns:a16="http://schemas.microsoft.com/office/drawing/2014/main" id="{0B32DE6C-F87E-FFAE-EDC0-8B689FD1A77D}"/>
                          </a:ext>
                        </a:extLst>
                      </p:cNvPr>
                      <p:cNvPicPr/>
                      <p:nvPr/>
                    </p:nvPicPr>
                    <p:blipFill>
                      <a:blip r:embed="rId4"/>
                      <a:stretch>
                        <a:fillRect/>
                      </a:stretch>
                    </p:blipFill>
                    <p:spPr>
                      <a:xfrm>
                        <a:off x="11446111" y="5982187"/>
                        <a:ext cx="745889" cy="840861"/>
                      </a:xfrm>
                      <a:prstGeom prst="rect">
                        <a:avLst/>
                      </a:prstGeom>
                    </p:spPr>
                  </p:pic>
                </p:oleObj>
              </mc:Fallback>
            </mc:AlternateContent>
          </a:graphicData>
        </a:graphic>
      </p:graphicFrame>
      <p:sp>
        <p:nvSpPr>
          <p:cNvPr id="6" name="Espace réservé du contenu 5">
            <a:extLst>
              <a:ext uri="{FF2B5EF4-FFF2-40B4-BE49-F238E27FC236}">
                <a16:creationId xmlns:a16="http://schemas.microsoft.com/office/drawing/2014/main" id="{8B13A5CB-2E90-726C-902E-C1B7E8BF8BBB}"/>
              </a:ext>
            </a:extLst>
          </p:cNvPr>
          <p:cNvSpPr>
            <a:spLocks noGrp="1"/>
          </p:cNvSpPr>
          <p:nvPr>
            <p:ph idx="1"/>
          </p:nvPr>
        </p:nvSpPr>
        <p:spPr>
          <a:xfrm>
            <a:off x="838200" y="1825624"/>
            <a:ext cx="10515600" cy="4722659"/>
          </a:xfrm>
        </p:spPr>
        <p:txBody>
          <a:bodyPr vert="horz" lIns="91440" tIns="45720" rIns="91440" bIns="45720" rtlCol="0" anchor="t">
            <a:normAutofit/>
          </a:bodyPr>
          <a:lstStyle/>
          <a:p>
            <a:pPr marL="0" indent="0" algn="just">
              <a:lnSpc>
                <a:spcPct val="120000"/>
              </a:lnSpc>
              <a:buNone/>
            </a:pPr>
            <a:r>
              <a:rPr lang="fr-FR" sz="1800" b="1" u="sng">
                <a:latin typeface="Calibri"/>
                <a:ea typeface="Calibri"/>
                <a:cs typeface="Times New Roman"/>
              </a:rPr>
              <a:t>Accéder aux jeux de données</a:t>
            </a:r>
            <a:r>
              <a:rPr lang="fr-FR" sz="1800">
                <a:effectLst/>
                <a:latin typeface="Calibri"/>
                <a:ea typeface="Calibri"/>
                <a:cs typeface="Times New Roman"/>
              </a:rPr>
              <a:t>:</a:t>
            </a:r>
            <a:r>
              <a:rPr lang="fr-FR" sz="1800">
                <a:latin typeface="Calibri"/>
                <a:ea typeface="Calibri"/>
                <a:cs typeface="Times New Roman"/>
              </a:rPr>
              <a:t>  </a:t>
            </a:r>
            <a:endParaRPr lang="fr-FR" sz="1800">
              <a:ea typeface="+mn-lt"/>
              <a:cs typeface="Times New Roman"/>
            </a:endParaRPr>
          </a:p>
          <a:p>
            <a:pPr marL="0" indent="0" algn="just">
              <a:lnSpc>
                <a:spcPct val="120000"/>
              </a:lnSpc>
              <a:buNone/>
            </a:pPr>
            <a:endParaRPr lang="fr-FR" sz="1800">
              <a:ea typeface="+mn-lt"/>
              <a:cs typeface="Times New Roman"/>
            </a:endParaRPr>
          </a:p>
          <a:p>
            <a:pPr marL="0" indent="0" algn="just">
              <a:lnSpc>
                <a:spcPct val="120000"/>
              </a:lnSpc>
              <a:buNone/>
            </a:pPr>
            <a:r>
              <a:rPr lang="fr-FR" sz="1800">
                <a:ea typeface="+mn-lt"/>
                <a:cs typeface="+mn-lt"/>
                <a:hlinkClick r:id="rId5"/>
              </a:rPr>
              <a:t>https://www.data.gouv.fr/fr/datasets/resultats-nationaux-des-observatoires-locaux-des-loyers/#/resources</a:t>
            </a:r>
            <a:r>
              <a:rPr lang="fr-FR" sz="1800">
                <a:ea typeface="+mn-lt"/>
                <a:cs typeface="+mn-lt"/>
              </a:rPr>
              <a:t> </a:t>
            </a:r>
            <a:endParaRPr lang="fr-FR" sz="1800">
              <a:effectLst/>
              <a:latin typeface="Calibri"/>
              <a:ea typeface="Calibri"/>
              <a:cs typeface="Times New Roman"/>
            </a:endParaRPr>
          </a:p>
          <a:p>
            <a:pPr marL="0" indent="0" algn="just">
              <a:lnSpc>
                <a:spcPct val="70000"/>
              </a:lnSpc>
              <a:buNone/>
            </a:pP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70000"/>
              </a:lnSpc>
              <a:buNone/>
            </a:pP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buNone/>
            </a:pP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48568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450D7E-FA38-AF2E-647A-17365014BF74}"/>
              </a:ext>
            </a:extLst>
          </p:cNvPr>
          <p:cNvSpPr/>
          <p:nvPr/>
        </p:nvSpPr>
        <p:spPr>
          <a:xfrm>
            <a:off x="1" y="-4804"/>
            <a:ext cx="12191999" cy="1135927"/>
          </a:xfrm>
          <a:prstGeom prst="rect">
            <a:avLst/>
          </a:prstGeom>
          <a:solidFill>
            <a:srgbClr val="5AABB8"/>
          </a:solidFill>
          <a:ln>
            <a:solidFill>
              <a:srgbClr val="5AABB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800">
                <a:solidFill>
                  <a:schemeClr val="bg1"/>
                </a:solidFill>
                <a:latin typeface="Segoe UI"/>
                <a:cs typeface="Segoe UI"/>
              </a:rPr>
              <a:t>5 - New York, Graduation rate</a:t>
            </a:r>
            <a:endParaRPr lang="fr-FR" sz="2800" err="1">
              <a:solidFill>
                <a:schemeClr val="bg1"/>
              </a:solidFill>
              <a:latin typeface="Segoe UI" panose="020B0502040204020203" pitchFamily="34" charset="0"/>
            </a:endParaRPr>
          </a:p>
        </p:txBody>
      </p:sp>
      <p:graphicFrame>
        <p:nvGraphicFramePr>
          <p:cNvPr id="4" name="Objet 3">
            <a:extLst>
              <a:ext uri="{FF2B5EF4-FFF2-40B4-BE49-F238E27FC236}">
                <a16:creationId xmlns:a16="http://schemas.microsoft.com/office/drawing/2014/main" id="{0B32DE6C-F87E-FFAE-EDC0-8B689FD1A77D}"/>
              </a:ext>
            </a:extLst>
          </p:cNvPr>
          <p:cNvGraphicFramePr>
            <a:graphicFrameLocks noChangeAspect="1"/>
          </p:cNvGraphicFramePr>
          <p:nvPr/>
        </p:nvGraphicFramePr>
        <p:xfrm>
          <a:off x="11446111" y="5982187"/>
          <a:ext cx="745889" cy="840861"/>
        </p:xfrm>
        <a:graphic>
          <a:graphicData uri="http://schemas.openxmlformats.org/presentationml/2006/ole">
            <mc:AlternateContent xmlns:mc="http://schemas.openxmlformats.org/markup-compatibility/2006">
              <mc:Choice xmlns:v="urn:schemas-microsoft-com:vml" Requires="v">
                <p:oleObj name="Acrobat Document" r:id="rId3" imgW="2114069" imgH="2390249" progId="Acrobat.Document.DC">
                  <p:embed/>
                </p:oleObj>
              </mc:Choice>
              <mc:Fallback>
                <p:oleObj name="Acrobat Document" r:id="rId3" imgW="2114069" imgH="2390249" progId="Acrobat.Document.DC">
                  <p:embed/>
                  <p:pic>
                    <p:nvPicPr>
                      <p:cNvPr id="4" name="Objet 3">
                        <a:extLst>
                          <a:ext uri="{FF2B5EF4-FFF2-40B4-BE49-F238E27FC236}">
                            <a16:creationId xmlns:a16="http://schemas.microsoft.com/office/drawing/2014/main" id="{0B32DE6C-F87E-FFAE-EDC0-8B689FD1A77D}"/>
                          </a:ext>
                        </a:extLst>
                      </p:cNvPr>
                      <p:cNvPicPr/>
                      <p:nvPr/>
                    </p:nvPicPr>
                    <p:blipFill>
                      <a:blip r:embed="rId4"/>
                      <a:stretch>
                        <a:fillRect/>
                      </a:stretch>
                    </p:blipFill>
                    <p:spPr>
                      <a:xfrm>
                        <a:off x="11446111" y="5982187"/>
                        <a:ext cx="745889" cy="840861"/>
                      </a:xfrm>
                      <a:prstGeom prst="rect">
                        <a:avLst/>
                      </a:prstGeom>
                    </p:spPr>
                  </p:pic>
                </p:oleObj>
              </mc:Fallback>
            </mc:AlternateContent>
          </a:graphicData>
        </a:graphic>
      </p:graphicFrame>
      <p:sp>
        <p:nvSpPr>
          <p:cNvPr id="6" name="Espace réservé du contenu 5">
            <a:extLst>
              <a:ext uri="{FF2B5EF4-FFF2-40B4-BE49-F238E27FC236}">
                <a16:creationId xmlns:a16="http://schemas.microsoft.com/office/drawing/2014/main" id="{8B13A5CB-2E90-726C-902E-C1B7E8BF8BBB}"/>
              </a:ext>
            </a:extLst>
          </p:cNvPr>
          <p:cNvSpPr>
            <a:spLocks noGrp="1"/>
          </p:cNvSpPr>
          <p:nvPr>
            <p:ph idx="1"/>
          </p:nvPr>
        </p:nvSpPr>
        <p:spPr>
          <a:xfrm>
            <a:off x="838200" y="1825624"/>
            <a:ext cx="10515600" cy="4722659"/>
          </a:xfrm>
        </p:spPr>
        <p:txBody>
          <a:bodyPr vert="horz" lIns="91440" tIns="45720" rIns="91440" bIns="45720" rtlCol="0" anchor="t">
            <a:normAutofit/>
          </a:bodyPr>
          <a:lstStyle/>
          <a:p>
            <a:pPr marL="0" indent="0" algn="just">
              <a:lnSpc>
                <a:spcPct val="120000"/>
              </a:lnSpc>
              <a:buNone/>
            </a:pPr>
            <a:r>
              <a:rPr lang="fr-FR" sz="1800" b="1" u="sng">
                <a:effectLst/>
                <a:latin typeface="Calibri"/>
                <a:ea typeface="Calibri"/>
                <a:cs typeface="Times New Roman"/>
              </a:rPr>
              <a:t>Sujet :</a:t>
            </a:r>
            <a:r>
              <a:rPr lang="fr-FR" sz="1800" b="1">
                <a:ea typeface="+mn-lt"/>
                <a:cs typeface="Times New Roman"/>
              </a:rPr>
              <a:t> </a:t>
            </a:r>
            <a:r>
              <a:rPr lang="fr-FR" sz="1800">
                <a:ea typeface="+mn-lt"/>
                <a:cs typeface="Times New Roman"/>
              </a:rPr>
              <a:t>Evolution du taux de diplômés à New York</a:t>
            </a:r>
            <a:r>
              <a:rPr lang="fr-FR" sz="1800" b="1">
                <a:ea typeface="+mn-lt"/>
                <a:cs typeface="Times New Roman"/>
              </a:rPr>
              <a:t> </a:t>
            </a:r>
            <a:endParaRPr lang="fr-FR" sz="18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800" b="1" u="sng" kern="100">
                <a:effectLst/>
                <a:latin typeface="Calibri"/>
                <a:ea typeface="Calibri"/>
                <a:cs typeface="Times New Roman"/>
              </a:rPr>
              <a:t>Projet :</a:t>
            </a:r>
            <a:r>
              <a:rPr lang="fr-FR" sz="1800" b="1" kern="100">
                <a:latin typeface="Calibri"/>
                <a:ea typeface="Calibri"/>
                <a:cs typeface="Times New Roman"/>
              </a:rPr>
              <a:t> </a:t>
            </a:r>
            <a:r>
              <a:rPr lang="fr-FR" sz="1800" kern="100">
                <a:latin typeface="Calibri"/>
                <a:ea typeface="Calibri"/>
                <a:cs typeface="Times New Roman"/>
              </a:rPr>
              <a:t>La ville de New York et son département de l'éducation publient annuellement les résultats des différentes écoles de la région. Notamment la "graduation rate", ou taux d'admission, qui donne les résultats par écoles ainsi que par de nombreuses sous catégories géographiques ou ethniques.</a:t>
            </a: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800" b="1" u="sng" kern="100">
                <a:latin typeface="Calibri"/>
                <a:cs typeface="Calibri"/>
              </a:rPr>
              <a:t>Méthodologie :</a:t>
            </a:r>
            <a:r>
              <a:rPr lang="fr-FR" sz="1800" b="1" kern="100">
                <a:latin typeface="Calibri"/>
                <a:cs typeface="Calibri"/>
              </a:rPr>
              <a:t> </a:t>
            </a:r>
            <a:r>
              <a:rPr lang="fr-FR" sz="1800" kern="100">
                <a:latin typeface="Calibri"/>
                <a:cs typeface="Calibri"/>
              </a:rPr>
              <a:t>Les données sont récupérées en fin d'années scolaires, suite aux inscriptions et à des examens nationaux. </a:t>
            </a:r>
            <a:endParaRPr lang="fr-FR" sz="1800">
              <a:ea typeface="Calibri"/>
              <a:cs typeface="Calibri"/>
            </a:endParaRPr>
          </a:p>
          <a:p>
            <a:pPr marL="0" indent="0" algn="just">
              <a:lnSpc>
                <a:spcPct val="120000"/>
              </a:lnSpc>
              <a:buNone/>
            </a:pPr>
            <a:r>
              <a:rPr lang="fr-FR" sz="1800" b="1" u="sng" kern="100">
                <a:latin typeface="Calibri"/>
                <a:ea typeface="Calibri"/>
                <a:cs typeface="Times New Roman"/>
              </a:rPr>
              <a:t>Thématiques</a:t>
            </a:r>
            <a:r>
              <a:rPr lang="fr-FR" sz="1800" b="1" u="sng" kern="100">
                <a:effectLst/>
                <a:latin typeface="Calibri"/>
                <a:ea typeface="Calibri"/>
                <a:cs typeface="Times New Roman"/>
              </a:rPr>
              <a:t> :</a:t>
            </a:r>
            <a:r>
              <a:rPr lang="fr-FR" sz="1800" b="1" u="sng" kern="100">
                <a:latin typeface="Calibri"/>
                <a:ea typeface="Calibri"/>
                <a:cs typeface="Times New Roman"/>
              </a:rPr>
              <a:t> </a:t>
            </a:r>
            <a:endParaRPr lang="fr-FR" sz="1800" b="1" u="sng" kern="100">
              <a:effectLst/>
              <a:latin typeface="Calibri"/>
              <a:ea typeface="Calibri"/>
              <a:cs typeface="Times New Roman" panose="02020603050405020304" pitchFamily="18" charset="0"/>
            </a:endParaRPr>
          </a:p>
          <a:p>
            <a:pPr algn="just">
              <a:lnSpc>
                <a:spcPct val="120000"/>
              </a:lnSpc>
              <a:spcBef>
                <a:spcPts val="0"/>
              </a:spcBef>
            </a:pPr>
            <a:r>
              <a:rPr lang="fr-FR" sz="1800" kern="100">
                <a:latin typeface="Calibri"/>
                <a:cs typeface="Times New Roman"/>
              </a:rPr>
              <a:t>Education</a:t>
            </a:r>
            <a:endParaRPr lang="fr-FR" sz="1800">
              <a:ea typeface="Calibri"/>
              <a:cs typeface="Calibri"/>
            </a:endParaRPr>
          </a:p>
          <a:p>
            <a:pPr algn="just">
              <a:lnSpc>
                <a:spcPct val="120000"/>
              </a:lnSpc>
              <a:spcBef>
                <a:spcPts val="0"/>
              </a:spcBef>
            </a:pPr>
            <a:r>
              <a:rPr lang="fr-FR" sz="1800" kern="100">
                <a:latin typeface="Calibri"/>
                <a:ea typeface="Calibri"/>
                <a:cs typeface="Times New Roman"/>
              </a:rPr>
              <a:t>Inégalité</a:t>
            </a:r>
            <a:endParaRPr lang="fr-FR" sz="1800" kern="100">
              <a:effectLst/>
              <a:latin typeface="Calibri"/>
              <a:ea typeface="Calibri"/>
              <a:cs typeface="Times New Roman" panose="02020603050405020304" pitchFamily="18" charset="0"/>
            </a:endParaRPr>
          </a:p>
          <a:p>
            <a:pPr algn="just">
              <a:lnSpc>
                <a:spcPct val="120000"/>
              </a:lnSpc>
              <a:spcBef>
                <a:spcPts val="0"/>
              </a:spcBef>
            </a:pPr>
            <a:r>
              <a:rPr lang="fr-FR" sz="1800" kern="100">
                <a:latin typeface="Calibri"/>
                <a:ea typeface="Calibri"/>
                <a:cs typeface="Times New Roman"/>
              </a:rPr>
              <a:t>Ethique</a:t>
            </a:r>
            <a:endParaRPr lang="fr-FR" sz="1800" kern="100">
              <a:effectLst/>
              <a:latin typeface="Calibri"/>
              <a:ea typeface="Calibri"/>
              <a:cs typeface="Times New Roman" panose="02020603050405020304" pitchFamily="18" charset="0"/>
            </a:endParaRPr>
          </a:p>
          <a:p>
            <a:pPr algn="just">
              <a:lnSpc>
                <a:spcPct val="120000"/>
              </a:lnSpc>
              <a:spcBef>
                <a:spcPts val="0"/>
              </a:spcBef>
            </a:pPr>
            <a:r>
              <a:rPr lang="fr-FR" sz="1800" kern="100">
                <a:latin typeface="Calibri"/>
                <a:ea typeface="Calibri"/>
                <a:cs typeface="Times New Roman"/>
              </a:rPr>
              <a:t>Temporalité</a:t>
            </a:r>
            <a:endParaRPr lang="fr-FR" sz="1800" kern="100">
              <a:latin typeface="Calibri"/>
              <a:ea typeface="Calibri"/>
              <a:cs typeface="Times New Roman" panose="02020603050405020304" pitchFamily="18" charset="0"/>
            </a:endParaRPr>
          </a:p>
          <a:p>
            <a:pPr algn="just">
              <a:lnSpc>
                <a:spcPct val="120000"/>
              </a:lnSpc>
              <a:spcBef>
                <a:spcPts val="0"/>
              </a:spcBef>
            </a:pPr>
            <a:r>
              <a:rPr lang="fr-FR" sz="1800" kern="100">
                <a:latin typeface="Calibri"/>
                <a:ea typeface="Calibri"/>
                <a:cs typeface="Times New Roman"/>
              </a:rPr>
              <a:t>USA</a:t>
            </a:r>
            <a:endParaRPr lang="fr-FR" sz="1800" kern="100">
              <a:latin typeface="Calibri"/>
              <a:ea typeface="Calibri"/>
              <a:cs typeface="Times New Roman" panose="02020603050405020304" pitchFamily="18" charset="0"/>
            </a:endParaRPr>
          </a:p>
          <a:p>
            <a:pPr algn="just">
              <a:lnSpc>
                <a:spcPct val="120000"/>
              </a:lnSpc>
              <a:spcBef>
                <a:spcPts val="0"/>
              </a:spcBef>
            </a:pP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Bef>
                <a:spcPts val="0"/>
              </a:spcBef>
            </a:pP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70000"/>
              </a:lnSpc>
              <a:buNone/>
            </a:pP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buNone/>
            </a:pPr>
            <a:endParaRPr lang="fr-FR" sz="1800" kern="10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7543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450D7E-FA38-AF2E-647A-17365014BF74}"/>
              </a:ext>
            </a:extLst>
          </p:cNvPr>
          <p:cNvSpPr/>
          <p:nvPr/>
        </p:nvSpPr>
        <p:spPr>
          <a:xfrm>
            <a:off x="1" y="-4804"/>
            <a:ext cx="12191999" cy="1135927"/>
          </a:xfrm>
          <a:prstGeom prst="rect">
            <a:avLst/>
          </a:prstGeom>
          <a:solidFill>
            <a:srgbClr val="5AABB8"/>
          </a:solidFill>
          <a:ln>
            <a:solidFill>
              <a:srgbClr val="5AABB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800">
                <a:solidFill>
                  <a:schemeClr val="bg1"/>
                </a:solidFill>
                <a:latin typeface="Segoe UI"/>
                <a:cs typeface="Segoe UI"/>
              </a:rPr>
              <a:t>5 - New York, Graduation rate</a:t>
            </a:r>
            <a:endParaRPr lang="en-US">
              <a:solidFill>
                <a:schemeClr val="bg1"/>
              </a:solidFill>
            </a:endParaRPr>
          </a:p>
        </p:txBody>
      </p:sp>
      <p:graphicFrame>
        <p:nvGraphicFramePr>
          <p:cNvPr id="4" name="Objet 3">
            <a:extLst>
              <a:ext uri="{FF2B5EF4-FFF2-40B4-BE49-F238E27FC236}">
                <a16:creationId xmlns:a16="http://schemas.microsoft.com/office/drawing/2014/main" id="{0B32DE6C-F87E-FFAE-EDC0-8B689FD1A77D}"/>
              </a:ext>
            </a:extLst>
          </p:cNvPr>
          <p:cNvGraphicFramePr>
            <a:graphicFrameLocks noChangeAspect="1"/>
          </p:cNvGraphicFramePr>
          <p:nvPr/>
        </p:nvGraphicFramePr>
        <p:xfrm>
          <a:off x="11446111" y="5982187"/>
          <a:ext cx="745889" cy="840861"/>
        </p:xfrm>
        <a:graphic>
          <a:graphicData uri="http://schemas.openxmlformats.org/presentationml/2006/ole">
            <mc:AlternateContent xmlns:mc="http://schemas.openxmlformats.org/markup-compatibility/2006">
              <mc:Choice xmlns:v="urn:schemas-microsoft-com:vml" Requires="v">
                <p:oleObj name="Acrobat Document" r:id="rId3" imgW="2114069" imgH="2390249" progId="Acrobat.Document.DC">
                  <p:embed/>
                </p:oleObj>
              </mc:Choice>
              <mc:Fallback>
                <p:oleObj name="Acrobat Document" r:id="rId3" imgW="2114069" imgH="2390249" progId="Acrobat.Document.DC">
                  <p:embed/>
                  <p:pic>
                    <p:nvPicPr>
                      <p:cNvPr id="4" name="Objet 3">
                        <a:extLst>
                          <a:ext uri="{FF2B5EF4-FFF2-40B4-BE49-F238E27FC236}">
                            <a16:creationId xmlns:a16="http://schemas.microsoft.com/office/drawing/2014/main" id="{0B32DE6C-F87E-FFAE-EDC0-8B689FD1A77D}"/>
                          </a:ext>
                        </a:extLst>
                      </p:cNvPr>
                      <p:cNvPicPr/>
                      <p:nvPr/>
                    </p:nvPicPr>
                    <p:blipFill>
                      <a:blip r:embed="rId4"/>
                      <a:stretch>
                        <a:fillRect/>
                      </a:stretch>
                    </p:blipFill>
                    <p:spPr>
                      <a:xfrm>
                        <a:off x="11446111" y="5982187"/>
                        <a:ext cx="745889" cy="840861"/>
                      </a:xfrm>
                      <a:prstGeom prst="rect">
                        <a:avLst/>
                      </a:prstGeom>
                    </p:spPr>
                  </p:pic>
                </p:oleObj>
              </mc:Fallback>
            </mc:AlternateContent>
          </a:graphicData>
        </a:graphic>
      </p:graphicFrame>
      <p:sp>
        <p:nvSpPr>
          <p:cNvPr id="6" name="Espace réservé du contenu 5">
            <a:extLst>
              <a:ext uri="{FF2B5EF4-FFF2-40B4-BE49-F238E27FC236}">
                <a16:creationId xmlns:a16="http://schemas.microsoft.com/office/drawing/2014/main" id="{8B13A5CB-2E90-726C-902E-C1B7E8BF8BBB}"/>
              </a:ext>
            </a:extLst>
          </p:cNvPr>
          <p:cNvSpPr>
            <a:spLocks noGrp="1"/>
          </p:cNvSpPr>
          <p:nvPr>
            <p:ph idx="1"/>
          </p:nvPr>
        </p:nvSpPr>
        <p:spPr>
          <a:xfrm>
            <a:off x="838200" y="1825624"/>
            <a:ext cx="10515600" cy="4722659"/>
          </a:xfrm>
        </p:spPr>
        <p:txBody>
          <a:bodyPr vert="horz" lIns="91440" tIns="45720" rIns="91440" bIns="45720" rtlCol="0" anchor="t">
            <a:normAutofit/>
          </a:bodyPr>
          <a:lstStyle/>
          <a:p>
            <a:pPr marL="0" indent="0" algn="just">
              <a:lnSpc>
                <a:spcPct val="120000"/>
              </a:lnSpc>
              <a:buNone/>
            </a:pPr>
            <a:r>
              <a:rPr lang="fr-FR" sz="1800" b="1" u="sng">
                <a:latin typeface="Calibri"/>
                <a:ea typeface="Calibri"/>
                <a:cs typeface="Times New Roman"/>
              </a:rPr>
              <a:t>Accéder aux jeux de données</a:t>
            </a:r>
            <a:r>
              <a:rPr lang="fr-FR" sz="1800">
                <a:effectLst/>
                <a:latin typeface="Calibri"/>
                <a:ea typeface="Calibri"/>
                <a:cs typeface="Times New Roman"/>
              </a:rPr>
              <a:t>:</a:t>
            </a:r>
            <a:r>
              <a:rPr lang="fr-FR" sz="1800">
                <a:latin typeface="Calibri"/>
                <a:ea typeface="Calibri"/>
                <a:cs typeface="Times New Roman"/>
              </a:rPr>
              <a:t> </a:t>
            </a:r>
            <a:endParaRPr lang="fr-FR" sz="1800">
              <a:ea typeface="+mn-lt"/>
              <a:cs typeface="Times New Roman"/>
            </a:endParaRPr>
          </a:p>
          <a:p>
            <a:pPr marL="0" indent="0" algn="just">
              <a:lnSpc>
                <a:spcPct val="120000"/>
              </a:lnSpc>
              <a:buNone/>
            </a:pPr>
            <a:endParaRPr lang="fr-FR" sz="1800">
              <a:ea typeface="+mn-lt"/>
              <a:cs typeface="Times New Roman"/>
            </a:endParaRPr>
          </a:p>
          <a:p>
            <a:pPr algn="just">
              <a:buNone/>
            </a:pPr>
            <a:r>
              <a:rPr lang="fr-FR" sz="1800">
                <a:ea typeface="+mn-lt"/>
                <a:cs typeface="+mn-lt"/>
                <a:hlinkClick r:id="rId5"/>
              </a:rPr>
              <a:t>https://data.nysed.gov/downloads.php </a:t>
            </a:r>
            <a:r>
              <a:rPr lang="fr-FR" sz="1800">
                <a:ea typeface="+mn-lt"/>
                <a:cs typeface="+mn-lt"/>
              </a:rPr>
              <a:t> </a:t>
            </a:r>
          </a:p>
          <a:p>
            <a:pPr marL="0" indent="0" algn="just">
              <a:lnSpc>
                <a:spcPct val="120000"/>
              </a:lnSpc>
              <a:buNone/>
            </a:pPr>
            <a:endParaRPr lang="fr-FR" sz="1800">
              <a:ea typeface="+mn-lt"/>
              <a:cs typeface="+mn-lt"/>
            </a:endParaRPr>
          </a:p>
          <a:p>
            <a:pPr marL="0" indent="0" algn="just">
              <a:lnSpc>
                <a:spcPct val="120000"/>
              </a:lnSpc>
              <a:buNone/>
            </a:pPr>
            <a:r>
              <a:rPr lang="fr-FR" sz="1800">
                <a:ea typeface="+mn-lt"/>
                <a:cs typeface="+mn-lt"/>
              </a:rPr>
              <a:t>Utiliser les jeux de données appelés : Graduation </a:t>
            </a:r>
            <a:r>
              <a:rPr lang="fr-FR" sz="1800">
                <a:latin typeface="Calibri"/>
                <a:ea typeface="Calibri"/>
                <a:cs typeface="Calibri"/>
              </a:rPr>
              <a:t>Rate</a:t>
            </a:r>
            <a:endParaRPr lang="fr-FR">
              <a:cs typeface="Calibri"/>
            </a:endParaRPr>
          </a:p>
          <a:p>
            <a:pPr marL="0" indent="0" algn="just">
              <a:lnSpc>
                <a:spcPct val="70000"/>
              </a:lnSpc>
              <a:buNone/>
            </a:pP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70000"/>
              </a:lnSpc>
              <a:buNone/>
            </a:pP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buNone/>
            </a:pPr>
            <a:endParaRPr lang="fr-FR" sz="1800" kern="10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1751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450D7E-FA38-AF2E-647A-17365014BF74}"/>
              </a:ext>
            </a:extLst>
          </p:cNvPr>
          <p:cNvSpPr/>
          <p:nvPr/>
        </p:nvSpPr>
        <p:spPr>
          <a:xfrm>
            <a:off x="1" y="-4804"/>
            <a:ext cx="12191999" cy="1135927"/>
          </a:xfrm>
          <a:prstGeom prst="rect">
            <a:avLst/>
          </a:prstGeom>
          <a:solidFill>
            <a:srgbClr val="5AABB8"/>
          </a:solidFill>
          <a:ln>
            <a:solidFill>
              <a:srgbClr val="5AABB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800">
                <a:solidFill>
                  <a:schemeClr val="bg1"/>
                </a:solidFill>
                <a:latin typeface="Segoe UI" panose="020B0502040204020203" pitchFamily="34" charset="0"/>
              </a:rPr>
              <a:t>Problématisation du sujet</a:t>
            </a:r>
          </a:p>
        </p:txBody>
      </p:sp>
      <p:graphicFrame>
        <p:nvGraphicFramePr>
          <p:cNvPr id="4" name="Objet 3">
            <a:extLst>
              <a:ext uri="{FF2B5EF4-FFF2-40B4-BE49-F238E27FC236}">
                <a16:creationId xmlns:a16="http://schemas.microsoft.com/office/drawing/2014/main" id="{0B32DE6C-F87E-FFAE-EDC0-8B689FD1A77D}"/>
              </a:ext>
            </a:extLst>
          </p:cNvPr>
          <p:cNvGraphicFramePr>
            <a:graphicFrameLocks noChangeAspect="1"/>
          </p:cNvGraphicFramePr>
          <p:nvPr/>
        </p:nvGraphicFramePr>
        <p:xfrm>
          <a:off x="11446111" y="5982187"/>
          <a:ext cx="745889" cy="840861"/>
        </p:xfrm>
        <a:graphic>
          <a:graphicData uri="http://schemas.openxmlformats.org/presentationml/2006/ole">
            <mc:AlternateContent xmlns:mc="http://schemas.openxmlformats.org/markup-compatibility/2006">
              <mc:Choice xmlns:v="urn:schemas-microsoft-com:vml" Requires="v">
                <p:oleObj name="Acrobat Document" r:id="rId3" imgW="2114069" imgH="2390249" progId="Acrobat.Document.DC">
                  <p:embed/>
                </p:oleObj>
              </mc:Choice>
              <mc:Fallback>
                <p:oleObj name="Acrobat Document" r:id="rId3" imgW="2114069" imgH="2390249" progId="Acrobat.Document.DC">
                  <p:embed/>
                  <p:pic>
                    <p:nvPicPr>
                      <p:cNvPr id="4" name="Objet 3">
                        <a:extLst>
                          <a:ext uri="{FF2B5EF4-FFF2-40B4-BE49-F238E27FC236}">
                            <a16:creationId xmlns:a16="http://schemas.microsoft.com/office/drawing/2014/main" id="{0B32DE6C-F87E-FFAE-EDC0-8B689FD1A77D}"/>
                          </a:ext>
                        </a:extLst>
                      </p:cNvPr>
                      <p:cNvPicPr/>
                      <p:nvPr/>
                    </p:nvPicPr>
                    <p:blipFill>
                      <a:blip r:embed="rId4"/>
                      <a:stretch>
                        <a:fillRect/>
                      </a:stretch>
                    </p:blipFill>
                    <p:spPr>
                      <a:xfrm>
                        <a:off x="11446111" y="5982187"/>
                        <a:ext cx="745889" cy="840861"/>
                      </a:xfrm>
                      <a:prstGeom prst="rect">
                        <a:avLst/>
                      </a:prstGeom>
                    </p:spPr>
                  </p:pic>
                </p:oleObj>
              </mc:Fallback>
            </mc:AlternateContent>
          </a:graphicData>
        </a:graphic>
      </p:graphicFrame>
      <p:pic>
        <p:nvPicPr>
          <p:cNvPr id="2" name="Picture 4" descr="Point D'Interrogation Question - Image gratuite sur Pixabay">
            <a:extLst>
              <a:ext uri="{FF2B5EF4-FFF2-40B4-BE49-F238E27FC236}">
                <a16:creationId xmlns:a16="http://schemas.microsoft.com/office/drawing/2014/main" id="{DDC31012-DD56-5D1F-1ACC-51A23C995F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293" r="18715"/>
          <a:stretch/>
        </p:blipFill>
        <p:spPr bwMode="auto">
          <a:xfrm>
            <a:off x="805342" y="118238"/>
            <a:ext cx="1086678" cy="155255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FBB198D8-4DDC-8BFF-E6A1-5A72A03B94E6}"/>
              </a:ext>
            </a:extLst>
          </p:cNvPr>
          <p:cNvPicPr>
            <a:picLocks noChangeAspect="1"/>
          </p:cNvPicPr>
          <p:nvPr/>
        </p:nvPicPr>
        <p:blipFill>
          <a:blip r:embed="rId6"/>
          <a:stretch>
            <a:fillRect/>
          </a:stretch>
        </p:blipFill>
        <p:spPr>
          <a:xfrm>
            <a:off x="10389704" y="144742"/>
            <a:ext cx="989726" cy="1499547"/>
          </a:xfrm>
          <a:prstGeom prst="rect">
            <a:avLst/>
          </a:prstGeom>
        </p:spPr>
      </p:pic>
      <p:sp>
        <p:nvSpPr>
          <p:cNvPr id="6" name="Espace réservé du contenu 5">
            <a:extLst>
              <a:ext uri="{FF2B5EF4-FFF2-40B4-BE49-F238E27FC236}">
                <a16:creationId xmlns:a16="http://schemas.microsoft.com/office/drawing/2014/main" id="{8B13A5CB-2E90-726C-902E-C1B7E8BF8BBB}"/>
              </a:ext>
            </a:extLst>
          </p:cNvPr>
          <p:cNvSpPr>
            <a:spLocks noGrp="1"/>
          </p:cNvSpPr>
          <p:nvPr>
            <p:ph idx="1"/>
          </p:nvPr>
        </p:nvSpPr>
        <p:spPr/>
        <p:txBody>
          <a:bodyPr vert="horz" lIns="91440" tIns="45720" rIns="91440" bIns="45720" rtlCol="0" anchor="t">
            <a:normAutofit fontScale="92500" lnSpcReduction="20000"/>
          </a:bodyPr>
          <a:lstStyle/>
          <a:p>
            <a:pPr marL="0" indent="0" algn="just">
              <a:lnSpc>
                <a:spcPct val="107000"/>
              </a:lnSpc>
              <a:buNone/>
            </a:pPr>
            <a:r>
              <a:rPr lang="fr-FR" sz="1800" b="1">
                <a:effectLst/>
                <a:latin typeface="Calibri"/>
                <a:ea typeface="Calibri" panose="020F0502020204030204" pitchFamily="34" charset="0"/>
                <a:cs typeface="Times New Roman"/>
              </a:rPr>
              <a:t>Vendredi 5 </a:t>
            </a:r>
            <a:r>
              <a:rPr lang="fr-FR" sz="1800" b="1">
                <a:latin typeface="Calibri"/>
                <a:ea typeface="Calibri" panose="020F0502020204030204" pitchFamily="34" charset="0"/>
                <a:cs typeface="Times New Roman"/>
              </a:rPr>
              <a:t>mai 2023</a:t>
            </a:r>
            <a:r>
              <a:rPr lang="fr-FR" sz="1800" b="1">
                <a:effectLst/>
                <a:latin typeface="Calibri"/>
                <a:ea typeface="Calibri" panose="020F0502020204030204" pitchFamily="34" charset="0"/>
                <a:cs typeface="Times New Roman"/>
              </a:rPr>
              <a:t> de 14h à 17h</a:t>
            </a:r>
          </a:p>
          <a:p>
            <a:pPr marL="0" indent="0" algn="just">
              <a:lnSpc>
                <a:spcPct val="107000"/>
              </a:lnSpc>
              <a:buNone/>
            </a:pPr>
            <a:r>
              <a:rPr lang="fr-FR" sz="1800" u="sng" kern="100">
                <a:effectLst/>
                <a:latin typeface="Calibri"/>
                <a:ea typeface="Calibri" panose="020F0502020204030204" pitchFamily="34" charset="0"/>
                <a:cs typeface="Times New Roman"/>
              </a:rPr>
              <a:t>Résumé :</a:t>
            </a:r>
            <a:r>
              <a:rPr lang="fr-FR" sz="1800" kern="100">
                <a:effectLst/>
                <a:latin typeface="Calibri"/>
                <a:ea typeface="Calibri" panose="020F0502020204030204" pitchFamily="34" charset="0"/>
                <a:cs typeface="Times New Roman"/>
              </a:rPr>
              <a:t> Dans le cadre de cette intervention, nous partirons du travail de traitement et d’exploration des données réalisé par les étudiant-e-s pour avancer vers la problématisation de leur sujet d’étude et la définition de leurs questions de recherche. Un travail de recherche documentaire sur le sujet et de lecture scientifique sera alors nécessaire pour faire un premier état de la question et établir des hypothèses de travail.</a:t>
            </a:r>
          </a:p>
          <a:p>
            <a:pPr marL="0" indent="0" algn="just">
              <a:lnSpc>
                <a:spcPct val="107000"/>
              </a:lnSpc>
              <a:buNone/>
            </a:pPr>
            <a:r>
              <a:rPr lang="fr-FR" sz="1800" u="sng">
                <a:effectLst/>
                <a:latin typeface="Calibri"/>
                <a:ea typeface="Calibri" panose="020F0502020204030204" pitchFamily="34" charset="0"/>
                <a:cs typeface="Times New Roman"/>
              </a:rPr>
              <a:t>Pour préparer l’intervention :</a:t>
            </a:r>
            <a:endParaRPr lang="fr-FR" sz="1800" kern="100">
              <a:effectLst/>
              <a:latin typeface="Calibri"/>
              <a:ea typeface="Calibri" panose="020F0502020204030204" pitchFamily="34" charset="0"/>
              <a:cs typeface="Times New Roman"/>
            </a:endParaRPr>
          </a:p>
          <a:p>
            <a:pPr algn="just">
              <a:lnSpc>
                <a:spcPct val="107000"/>
              </a:lnSpc>
            </a:pPr>
            <a:r>
              <a:rPr lang="fr-FR" sz="1800" kern="100">
                <a:effectLst/>
                <a:latin typeface="Calibri"/>
                <a:ea typeface="Calibri" panose="020F0502020204030204" pitchFamily="34" charset="0"/>
                <a:cs typeface="Times New Roman"/>
              </a:rPr>
              <a:t>Être capable de présenter le sujet et les données explorées</a:t>
            </a:r>
            <a:r>
              <a:rPr lang="fr-FR" sz="1800" kern="100">
                <a:latin typeface="Calibri"/>
                <a:ea typeface="Calibri" panose="020F0502020204030204" pitchFamily="34" charset="0"/>
                <a:cs typeface="Times New Roman"/>
              </a:rPr>
              <a:t> </a:t>
            </a: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fr-FR" sz="1800" kern="100">
                <a:effectLst/>
                <a:latin typeface="Calibri"/>
                <a:ea typeface="Calibri" panose="020F0502020204030204" pitchFamily="34" charset="0"/>
                <a:cs typeface="Times New Roman"/>
              </a:rPr>
              <a:t>Définir une liste de trois questions de départ sur le sujet</a:t>
            </a:r>
          </a:p>
          <a:p>
            <a:pPr algn="just">
              <a:lnSpc>
                <a:spcPct val="107000"/>
              </a:lnSpc>
            </a:pPr>
            <a:r>
              <a:rPr lang="fr-FR" sz="1800" kern="100">
                <a:effectLst/>
                <a:latin typeface="Calibri"/>
                <a:ea typeface="Calibri" panose="020F0502020204030204" pitchFamily="34" charset="0"/>
                <a:cs typeface="Times New Roman"/>
              </a:rPr>
              <a:t>Réaliser trois visualisations des données apportant des éléments de réponse à ces questions</a:t>
            </a:r>
          </a:p>
          <a:p>
            <a:pPr algn="just">
              <a:lnSpc>
                <a:spcPct val="107000"/>
              </a:lnSpc>
              <a:spcAft>
                <a:spcPts val="800"/>
              </a:spcAft>
            </a:pPr>
            <a:r>
              <a:rPr lang="fr-FR" sz="1800" kern="100">
                <a:effectLst/>
                <a:latin typeface="Calibri"/>
                <a:ea typeface="Calibri" panose="020F0502020204030204" pitchFamily="34" charset="0"/>
                <a:cs typeface="Times New Roman"/>
              </a:rPr>
              <a:t>Être capable de présenter ces visualisations et de proposer des pistes d’interprétation</a:t>
            </a:r>
            <a:endParaRPr lang="fr-FR" sz="1800" kern="100">
              <a:latin typeface="Calibri"/>
              <a:ea typeface="Calibri" panose="020F0502020204030204" pitchFamily="34" charset="0"/>
              <a:cs typeface="Times New Roman"/>
            </a:endParaRPr>
          </a:p>
          <a:p>
            <a:pPr marL="0" indent="0" algn="just">
              <a:lnSpc>
                <a:spcPct val="107000"/>
              </a:lnSpc>
              <a:spcAft>
                <a:spcPts val="800"/>
              </a:spcAft>
              <a:buNone/>
            </a:pPr>
            <a:r>
              <a:rPr lang="fr-FR" sz="1800" u="sng" kern="100">
                <a:effectLst/>
                <a:latin typeface="Calibri"/>
                <a:ea typeface="Calibri" panose="020F0502020204030204" pitchFamily="34" charset="0"/>
                <a:cs typeface="Times New Roman"/>
              </a:rPr>
              <a:t>Déroulé de l’intervention :</a:t>
            </a:r>
            <a:r>
              <a:rPr lang="fr-FR" sz="1800" kern="100">
                <a:effectLst/>
                <a:latin typeface="Calibri"/>
                <a:ea typeface="Calibri" panose="020F0502020204030204" pitchFamily="34" charset="0"/>
                <a:cs typeface="Times New Roman"/>
              </a:rPr>
              <a:t> Chaque groupe aura 15 minutes pour présenter ce travail préparatoire à l’oral et 5 minutes pour répondre aux questions de l’enseignant. Après ce tour de table, la seconde partie de la séance consistera à entrer pleinement dans ce processus de problématisation qui se construira à la fois en dialogue avec les données et la littérature scientifique sur le sujet.</a:t>
            </a:r>
          </a:p>
          <a:p>
            <a:pPr marL="0" indent="0" algn="just">
              <a:lnSpc>
                <a:spcPct val="107000"/>
              </a:lnSpc>
              <a:spcAft>
                <a:spcPts val="800"/>
              </a:spcAft>
              <a:buNone/>
            </a:pP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69606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450D7E-FA38-AF2E-647A-17365014BF74}"/>
              </a:ext>
            </a:extLst>
          </p:cNvPr>
          <p:cNvSpPr/>
          <p:nvPr/>
        </p:nvSpPr>
        <p:spPr>
          <a:xfrm>
            <a:off x="1" y="-4804"/>
            <a:ext cx="12191999" cy="1135927"/>
          </a:xfrm>
          <a:prstGeom prst="rect">
            <a:avLst/>
          </a:prstGeom>
          <a:solidFill>
            <a:srgbClr val="5AABB8"/>
          </a:solidFill>
          <a:ln>
            <a:solidFill>
              <a:srgbClr val="5AABB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800">
                <a:solidFill>
                  <a:schemeClr val="bg1"/>
                </a:solidFill>
                <a:latin typeface="Segoe UI"/>
                <a:cs typeface="Segoe UI"/>
              </a:rPr>
              <a:t>Camille Duquesne</a:t>
            </a:r>
            <a:endParaRPr lang="fr-FR" sz="2800">
              <a:solidFill>
                <a:schemeClr val="bg1"/>
              </a:solidFill>
              <a:latin typeface="Segoe UI" panose="020B0502040204020203" pitchFamily="34" charset="0"/>
              <a:cs typeface="Segoe UI"/>
            </a:endParaRPr>
          </a:p>
        </p:txBody>
      </p:sp>
      <p:graphicFrame>
        <p:nvGraphicFramePr>
          <p:cNvPr id="4" name="Objet 3">
            <a:extLst>
              <a:ext uri="{FF2B5EF4-FFF2-40B4-BE49-F238E27FC236}">
                <a16:creationId xmlns:a16="http://schemas.microsoft.com/office/drawing/2014/main" id="{0B32DE6C-F87E-FFAE-EDC0-8B689FD1A77D}"/>
              </a:ext>
            </a:extLst>
          </p:cNvPr>
          <p:cNvGraphicFramePr>
            <a:graphicFrameLocks noChangeAspect="1"/>
          </p:cNvGraphicFramePr>
          <p:nvPr/>
        </p:nvGraphicFramePr>
        <p:xfrm>
          <a:off x="11446111" y="5982187"/>
          <a:ext cx="745889" cy="840861"/>
        </p:xfrm>
        <a:graphic>
          <a:graphicData uri="http://schemas.openxmlformats.org/presentationml/2006/ole">
            <mc:AlternateContent xmlns:mc="http://schemas.openxmlformats.org/markup-compatibility/2006">
              <mc:Choice xmlns:v="urn:schemas-microsoft-com:vml" Requires="v">
                <p:oleObj name="Acrobat Document" r:id="rId4" imgW="2114069" imgH="2390249" progId="Acrobat.Document.DC">
                  <p:embed/>
                </p:oleObj>
              </mc:Choice>
              <mc:Fallback>
                <p:oleObj name="Acrobat Document" r:id="rId4" imgW="2114069" imgH="2390249" progId="Acrobat.Document.DC">
                  <p:embed/>
                  <p:pic>
                    <p:nvPicPr>
                      <p:cNvPr id="4" name="Objet 3">
                        <a:extLst>
                          <a:ext uri="{FF2B5EF4-FFF2-40B4-BE49-F238E27FC236}">
                            <a16:creationId xmlns:a16="http://schemas.microsoft.com/office/drawing/2014/main" id="{0B32DE6C-F87E-FFAE-EDC0-8B689FD1A77D}"/>
                          </a:ext>
                        </a:extLst>
                      </p:cNvPr>
                      <p:cNvPicPr/>
                      <p:nvPr/>
                    </p:nvPicPr>
                    <p:blipFill>
                      <a:blip r:embed="rId5"/>
                      <a:stretch>
                        <a:fillRect/>
                      </a:stretch>
                    </p:blipFill>
                    <p:spPr>
                      <a:xfrm>
                        <a:off x="11446111" y="5982187"/>
                        <a:ext cx="745889" cy="840861"/>
                      </a:xfrm>
                      <a:prstGeom prst="rect">
                        <a:avLst/>
                      </a:prstGeom>
                    </p:spPr>
                  </p:pic>
                </p:oleObj>
              </mc:Fallback>
            </mc:AlternateContent>
          </a:graphicData>
        </a:graphic>
      </p:graphicFrame>
      <p:sp>
        <p:nvSpPr>
          <p:cNvPr id="6" name="Espace réservé du contenu 5">
            <a:extLst>
              <a:ext uri="{FF2B5EF4-FFF2-40B4-BE49-F238E27FC236}">
                <a16:creationId xmlns:a16="http://schemas.microsoft.com/office/drawing/2014/main" id="{8B13A5CB-2E90-726C-902E-C1B7E8BF8BBB}"/>
              </a:ext>
            </a:extLst>
          </p:cNvPr>
          <p:cNvSpPr>
            <a:spLocks noGrp="1"/>
          </p:cNvSpPr>
          <p:nvPr>
            <p:ph idx="1"/>
          </p:nvPr>
        </p:nvSpPr>
        <p:spPr>
          <a:xfrm>
            <a:off x="355782" y="1430920"/>
            <a:ext cx="4693702" cy="4351338"/>
          </a:xfrm>
        </p:spPr>
        <p:txBody>
          <a:bodyPr vert="horz" lIns="91440" tIns="45720" rIns="91440" bIns="45720" rtlCol="0" anchor="t">
            <a:normAutofit/>
          </a:bodyPr>
          <a:lstStyle/>
          <a:p>
            <a:pPr marL="0" indent="0" algn="just">
              <a:lnSpc>
                <a:spcPct val="107000"/>
              </a:lnSpc>
              <a:buNone/>
            </a:pPr>
            <a:r>
              <a:rPr lang="fr-FR" sz="1800" b="1">
                <a:latin typeface="Calibri"/>
                <a:ea typeface="Calibri"/>
                <a:cs typeface="Times New Roman"/>
              </a:rPr>
              <a:t>Mon rôle:</a:t>
            </a:r>
            <a:endParaRPr lang="fr-FR" sz="1800" b="1">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pPr>
            <a:r>
              <a:rPr lang="fr-FR" sz="1800">
                <a:latin typeface="Calibri"/>
                <a:ea typeface="Calibri"/>
                <a:cs typeface="Times New Roman"/>
              </a:rPr>
              <a:t>Mentorer le déroulé du projet d'un point de vue technique </a:t>
            </a:r>
          </a:p>
          <a:p>
            <a:pPr marL="285750" indent="-285750" algn="just">
              <a:lnSpc>
                <a:spcPct val="107000"/>
              </a:lnSpc>
            </a:pPr>
            <a:r>
              <a:rPr lang="fr-FR" sz="1800">
                <a:latin typeface="Calibri"/>
                <a:ea typeface="Calibri"/>
                <a:cs typeface="Times New Roman"/>
              </a:rPr>
              <a:t>Servir d'appui d'un point de vue scientifique</a:t>
            </a:r>
            <a:endParaRPr lang="fr-FR"/>
          </a:p>
          <a:p>
            <a:pPr marL="285750" indent="-285750" algn="just">
              <a:lnSpc>
                <a:spcPct val="107000"/>
              </a:lnSpc>
            </a:pPr>
            <a:r>
              <a:rPr lang="fr-FR" sz="1800">
                <a:latin typeface="Calibri"/>
                <a:ea typeface="Calibri"/>
                <a:cs typeface="Times New Roman"/>
              </a:rPr>
              <a:t>Rythmer le projet à travers des sessions de peer-review </a:t>
            </a:r>
          </a:p>
          <a:p>
            <a:pPr marL="285750" indent="-285750" algn="just">
              <a:lnSpc>
                <a:spcPct val="107000"/>
              </a:lnSpc>
            </a:pPr>
            <a:r>
              <a:rPr lang="fr-FR" sz="1800">
                <a:latin typeface="Calibri"/>
                <a:ea typeface="Calibri"/>
                <a:cs typeface="Times New Roman"/>
              </a:rPr>
              <a:t>Vous aider dans vos questions </a:t>
            </a:r>
          </a:p>
          <a:p>
            <a:pPr marL="285750" indent="-285750" algn="just">
              <a:lnSpc>
                <a:spcPct val="107000"/>
              </a:lnSpc>
            </a:pPr>
            <a:r>
              <a:rPr lang="fr-FR" sz="1800">
                <a:latin typeface="Calibri"/>
                <a:ea typeface="Calibri"/>
                <a:cs typeface="Times New Roman"/>
              </a:rPr>
              <a:t>Vous aider à répondre aux attentes du projet</a:t>
            </a:r>
          </a:p>
          <a:p>
            <a:pPr marL="285750" indent="-285750" algn="just">
              <a:lnSpc>
                <a:spcPct val="107000"/>
              </a:lnSpc>
            </a:pPr>
            <a:r>
              <a:rPr lang="fr-FR" sz="1800">
                <a:latin typeface="Calibri"/>
                <a:ea typeface="Calibri"/>
                <a:cs typeface="Times New Roman"/>
              </a:rPr>
              <a:t>Noter le rendu de projet </a:t>
            </a:r>
          </a:p>
          <a:p>
            <a:pPr marL="0" indent="0" algn="just">
              <a:lnSpc>
                <a:spcPct val="107000"/>
              </a:lnSpc>
              <a:buNone/>
            </a:pP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Espace réservé du contenu 5">
            <a:extLst>
              <a:ext uri="{FF2B5EF4-FFF2-40B4-BE49-F238E27FC236}">
                <a16:creationId xmlns:a16="http://schemas.microsoft.com/office/drawing/2014/main" id="{ACFD290F-D4F9-015E-C291-9E5A879CFFB8}"/>
              </a:ext>
            </a:extLst>
          </p:cNvPr>
          <p:cNvSpPr txBox="1">
            <a:spLocks/>
          </p:cNvSpPr>
          <p:nvPr/>
        </p:nvSpPr>
        <p:spPr>
          <a:xfrm>
            <a:off x="6198513" y="1429824"/>
            <a:ext cx="5329615"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buFont typeface="Arial" panose="020B0604020202020204" pitchFamily="34" charset="0"/>
              <a:buNone/>
            </a:pPr>
            <a:r>
              <a:rPr lang="fr-FR" sz="1800" b="1" kern="100">
                <a:latin typeface="Calibri"/>
                <a:ea typeface="Calibri"/>
                <a:cs typeface="Times New Roman"/>
              </a:rPr>
              <a:t>Mes interventions:</a:t>
            </a:r>
            <a:endParaRPr lang="fr-FR" sz="1800" b="1">
              <a:latin typeface="Calibri"/>
              <a:ea typeface="Calibri"/>
              <a:cs typeface="Times New Roman"/>
            </a:endParaRPr>
          </a:p>
          <a:p>
            <a:pPr marL="285750" indent="-285750" algn="just">
              <a:lnSpc>
                <a:spcPct val="107000"/>
              </a:lnSpc>
            </a:pPr>
            <a:r>
              <a:rPr lang="fr-FR" sz="1800" kern="100">
                <a:latin typeface="Calibri"/>
                <a:ea typeface="Calibri"/>
                <a:cs typeface="Times New Roman"/>
              </a:rPr>
              <a:t>Comment bien structurer votre code durant le projet ?</a:t>
            </a:r>
          </a:p>
          <a:p>
            <a:pPr marL="285750" indent="-285750" algn="just">
              <a:lnSpc>
                <a:spcPct val="107000"/>
              </a:lnSpc>
            </a:pPr>
            <a:r>
              <a:rPr lang="fr-FR" sz="1800" kern="100">
                <a:latin typeface="Calibri"/>
                <a:ea typeface="Calibri"/>
                <a:cs typeface="Times New Roman"/>
              </a:rPr>
              <a:t>Rappels de data visualisation et bonnes pratiques de data visualisation</a:t>
            </a:r>
          </a:p>
          <a:p>
            <a:pPr marL="285750" indent="-285750" algn="just">
              <a:lnSpc>
                <a:spcPct val="107000"/>
              </a:lnSpc>
            </a:pPr>
            <a:r>
              <a:rPr lang="fr-FR" sz="1800" kern="100">
                <a:latin typeface="Calibri"/>
                <a:ea typeface="Calibri"/>
                <a:cs typeface="Times New Roman"/>
              </a:rPr>
              <a:t>Comment aller chercher des données supplémentaires pour votre projet ?</a:t>
            </a:r>
          </a:p>
          <a:p>
            <a:pPr marL="285750" indent="-285750" algn="just">
              <a:lnSpc>
                <a:spcPct val="107000"/>
              </a:lnSpc>
            </a:pPr>
            <a:r>
              <a:rPr lang="fr-FR" sz="1800" kern="100">
                <a:latin typeface="Calibri"/>
                <a:ea typeface="Calibri"/>
                <a:cs typeface="Times New Roman"/>
              </a:rPr>
              <a:t>Introduction à </a:t>
            </a:r>
            <a:r>
              <a:rPr lang="fr-FR" sz="1800" kern="100" err="1">
                <a:latin typeface="Calibri"/>
                <a:ea typeface="Calibri"/>
                <a:cs typeface="Times New Roman"/>
              </a:rPr>
              <a:t>powerBI</a:t>
            </a:r>
            <a:endParaRPr lang="fr-FR" sz="1800" kern="100">
              <a:latin typeface="Calibri"/>
              <a:ea typeface="Calibri"/>
              <a:cs typeface="Times New Roman"/>
            </a:endParaRPr>
          </a:p>
          <a:p>
            <a:pPr marL="0" indent="0" algn="just">
              <a:lnSpc>
                <a:spcPct val="107000"/>
              </a:lnSpc>
              <a:spcAft>
                <a:spcPts val="800"/>
              </a:spcAft>
              <a:buFont typeface="Arial" panose="020B0604020202020204" pitchFamily="34" charset="0"/>
              <a:buNone/>
            </a:pPr>
            <a:endParaRPr lang="fr-FR" sz="1800" kern="100">
              <a:latin typeface="Calibri" panose="020F0502020204030204" pitchFamily="34" charset="0"/>
              <a:ea typeface="Calibri" panose="020F0502020204030204" pitchFamily="34" charset="0"/>
              <a:cs typeface="Times New Roman" panose="02020603050405020304" pitchFamily="18" charset="0"/>
            </a:endParaRPr>
          </a:p>
        </p:txBody>
      </p:sp>
      <p:sp>
        <p:nvSpPr>
          <p:cNvPr id="10" name="Espace réservé du contenu 5">
            <a:extLst>
              <a:ext uri="{FF2B5EF4-FFF2-40B4-BE49-F238E27FC236}">
                <a16:creationId xmlns:a16="http://schemas.microsoft.com/office/drawing/2014/main" id="{0AB65A0A-D23E-BB38-FF00-51877914B466}"/>
              </a:ext>
            </a:extLst>
          </p:cNvPr>
          <p:cNvSpPr txBox="1">
            <a:spLocks/>
          </p:cNvSpPr>
          <p:nvPr/>
        </p:nvSpPr>
        <p:spPr>
          <a:xfrm>
            <a:off x="3885104" y="5470068"/>
            <a:ext cx="5790104" cy="10182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buFont typeface="Arial" panose="020B0604020202020204" pitchFamily="34" charset="0"/>
              <a:buNone/>
            </a:pPr>
            <a:r>
              <a:rPr lang="fr-FR" sz="1800" b="1" kern="100">
                <a:latin typeface="Calibri"/>
                <a:ea typeface="Calibri"/>
                <a:cs typeface="Times New Roman"/>
              </a:rPr>
              <a:t>Mes attentes:</a:t>
            </a:r>
            <a:endParaRPr lang="fr-FR" sz="1800" b="1">
              <a:latin typeface="Calibri"/>
              <a:ea typeface="Calibri"/>
              <a:cs typeface="Times New Roman"/>
            </a:endParaRPr>
          </a:p>
          <a:p>
            <a:pPr marL="285750" indent="-285750" algn="just">
              <a:lnSpc>
                <a:spcPct val="107000"/>
              </a:lnSpc>
            </a:pPr>
            <a:r>
              <a:rPr lang="fr-FR" sz="1800" kern="100">
                <a:latin typeface="Calibri"/>
                <a:ea typeface="Calibri"/>
                <a:cs typeface="Times New Roman"/>
              </a:rPr>
              <a:t>Venez me poser des questions !</a:t>
            </a: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buFont typeface="Arial" panose="020B0604020202020204" pitchFamily="34" charset="0"/>
              <a:buChar char="•"/>
            </a:pP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fr-FR" sz="1800" kern="100">
              <a:latin typeface="Calibri" panose="020F0502020204030204" pitchFamily="34" charset="0"/>
              <a:ea typeface="Calibri" panose="020F0502020204030204" pitchFamily="34" charset="0"/>
              <a:cs typeface="Times New Roman" panose="02020603050405020304" pitchFamily="18" charset="0"/>
            </a:endParaRPr>
          </a:p>
        </p:txBody>
      </p:sp>
      <p:cxnSp>
        <p:nvCxnSpPr>
          <p:cNvPr id="11" name="Connecteur droit avec flèche 10">
            <a:extLst>
              <a:ext uri="{FF2B5EF4-FFF2-40B4-BE49-F238E27FC236}">
                <a16:creationId xmlns:a16="http://schemas.microsoft.com/office/drawing/2014/main" id="{51DB51CD-0B36-0683-AF47-E60D58E40817}"/>
              </a:ext>
            </a:extLst>
          </p:cNvPr>
          <p:cNvCxnSpPr/>
          <p:nvPr/>
        </p:nvCxnSpPr>
        <p:spPr>
          <a:xfrm>
            <a:off x="5638800" y="1557441"/>
            <a:ext cx="15350" cy="3019492"/>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016565"/>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450D7E-FA38-AF2E-647A-17365014BF74}"/>
              </a:ext>
            </a:extLst>
          </p:cNvPr>
          <p:cNvSpPr/>
          <p:nvPr/>
        </p:nvSpPr>
        <p:spPr>
          <a:xfrm>
            <a:off x="1" y="-4804"/>
            <a:ext cx="12191999" cy="1135927"/>
          </a:xfrm>
          <a:prstGeom prst="rect">
            <a:avLst/>
          </a:prstGeom>
          <a:solidFill>
            <a:srgbClr val="5AABB8"/>
          </a:solidFill>
          <a:ln>
            <a:solidFill>
              <a:srgbClr val="5AABB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800">
                <a:solidFill>
                  <a:schemeClr val="bg1"/>
                </a:solidFill>
                <a:latin typeface="Segoe UI"/>
                <a:cs typeface="Segoe UI"/>
              </a:rPr>
              <a:t>Evaluation du projet</a:t>
            </a:r>
            <a:endParaRPr lang="en-US"/>
          </a:p>
        </p:txBody>
      </p:sp>
      <p:graphicFrame>
        <p:nvGraphicFramePr>
          <p:cNvPr id="4" name="Objet 3">
            <a:extLst>
              <a:ext uri="{FF2B5EF4-FFF2-40B4-BE49-F238E27FC236}">
                <a16:creationId xmlns:a16="http://schemas.microsoft.com/office/drawing/2014/main" id="{0B32DE6C-F87E-FFAE-EDC0-8B689FD1A77D}"/>
              </a:ext>
            </a:extLst>
          </p:cNvPr>
          <p:cNvGraphicFramePr>
            <a:graphicFrameLocks noChangeAspect="1"/>
          </p:cNvGraphicFramePr>
          <p:nvPr/>
        </p:nvGraphicFramePr>
        <p:xfrm>
          <a:off x="11446111" y="5982187"/>
          <a:ext cx="745889" cy="840861"/>
        </p:xfrm>
        <a:graphic>
          <a:graphicData uri="http://schemas.openxmlformats.org/presentationml/2006/ole">
            <mc:AlternateContent xmlns:mc="http://schemas.openxmlformats.org/markup-compatibility/2006">
              <mc:Choice xmlns:v="urn:schemas-microsoft-com:vml" Requires="v">
                <p:oleObj name="Acrobat Document" r:id="rId4" imgW="2114069" imgH="2390249" progId="Acrobat.Document.DC">
                  <p:embed/>
                </p:oleObj>
              </mc:Choice>
              <mc:Fallback>
                <p:oleObj name="Acrobat Document" r:id="rId4" imgW="2114069" imgH="2390249" progId="Acrobat.Document.DC">
                  <p:embed/>
                  <p:pic>
                    <p:nvPicPr>
                      <p:cNvPr id="4" name="Objet 3">
                        <a:extLst>
                          <a:ext uri="{FF2B5EF4-FFF2-40B4-BE49-F238E27FC236}">
                            <a16:creationId xmlns:a16="http://schemas.microsoft.com/office/drawing/2014/main" id="{0B32DE6C-F87E-FFAE-EDC0-8B689FD1A77D}"/>
                          </a:ext>
                        </a:extLst>
                      </p:cNvPr>
                      <p:cNvPicPr/>
                      <p:nvPr/>
                    </p:nvPicPr>
                    <p:blipFill>
                      <a:blip r:embed="rId5"/>
                      <a:stretch>
                        <a:fillRect/>
                      </a:stretch>
                    </p:blipFill>
                    <p:spPr>
                      <a:xfrm>
                        <a:off x="11446111" y="5982187"/>
                        <a:ext cx="745889" cy="840861"/>
                      </a:xfrm>
                      <a:prstGeom prst="rect">
                        <a:avLst/>
                      </a:prstGeom>
                    </p:spPr>
                  </p:pic>
                </p:oleObj>
              </mc:Fallback>
            </mc:AlternateContent>
          </a:graphicData>
        </a:graphic>
      </p:graphicFrame>
      <p:sp>
        <p:nvSpPr>
          <p:cNvPr id="6" name="Espace réservé du contenu 5">
            <a:extLst>
              <a:ext uri="{FF2B5EF4-FFF2-40B4-BE49-F238E27FC236}">
                <a16:creationId xmlns:a16="http://schemas.microsoft.com/office/drawing/2014/main" id="{8B13A5CB-2E90-726C-902E-C1B7E8BF8BBB}"/>
              </a:ext>
            </a:extLst>
          </p:cNvPr>
          <p:cNvSpPr>
            <a:spLocks noGrp="1"/>
          </p:cNvSpPr>
          <p:nvPr>
            <p:ph idx="1"/>
          </p:nvPr>
        </p:nvSpPr>
        <p:spPr>
          <a:xfrm>
            <a:off x="984726" y="1836181"/>
            <a:ext cx="5283697" cy="4149632"/>
          </a:xfrm>
        </p:spPr>
        <p:txBody>
          <a:bodyPr vert="horz" lIns="91440" tIns="45720" rIns="91440" bIns="45720" rtlCol="0" anchor="t">
            <a:normAutofit/>
          </a:bodyPr>
          <a:lstStyle/>
          <a:p>
            <a:pPr marL="0" indent="0" algn="just">
              <a:lnSpc>
                <a:spcPct val="107000"/>
              </a:lnSpc>
              <a:buNone/>
            </a:pPr>
            <a:r>
              <a:rPr lang="fr-FR" sz="1800" b="1">
                <a:latin typeface="Calibri"/>
                <a:ea typeface="Calibri"/>
                <a:cs typeface="Times New Roman"/>
              </a:rPr>
              <a:t>Critères de notation :</a:t>
            </a:r>
            <a:endParaRPr lang="fr-FR" sz="1800" b="1">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buNone/>
            </a:pPr>
            <a:endParaRPr lang="fr-FR" sz="1800" b="1">
              <a:ea typeface="+mn-lt"/>
              <a:cs typeface="Times New Roman"/>
            </a:endParaRPr>
          </a:p>
          <a:p>
            <a:pPr algn="just"/>
            <a:r>
              <a:rPr lang="fr-FR" sz="1800">
                <a:ea typeface="+mn-lt"/>
                <a:cs typeface="+mn-lt"/>
              </a:rPr>
              <a:t>Présentation journalière</a:t>
            </a:r>
            <a:endParaRPr lang="fr-FR">
              <a:ea typeface="+mn-lt"/>
              <a:cs typeface="+mn-lt"/>
            </a:endParaRPr>
          </a:p>
          <a:p>
            <a:pPr algn="just"/>
            <a:r>
              <a:rPr lang="fr-FR" sz="1800">
                <a:ea typeface="+mn-lt"/>
                <a:cs typeface="+mn-lt"/>
              </a:rPr>
              <a:t>Coaching</a:t>
            </a:r>
            <a:endParaRPr lang="fr-FR">
              <a:ea typeface="+mn-lt"/>
              <a:cs typeface="+mn-lt"/>
            </a:endParaRPr>
          </a:p>
          <a:p>
            <a:pPr algn="just"/>
            <a:r>
              <a:rPr lang="fr-FR" sz="1800">
                <a:ea typeface="+mn-lt"/>
                <a:cs typeface="+mn-lt"/>
              </a:rPr>
              <a:t>Problématisation du sujet</a:t>
            </a:r>
            <a:endParaRPr lang="fr-FR">
              <a:cs typeface="Calibri"/>
            </a:endParaRPr>
          </a:p>
          <a:p>
            <a:pPr algn="just"/>
            <a:r>
              <a:rPr lang="fr-FR" sz="1800">
                <a:ea typeface="+mn-lt"/>
                <a:cs typeface="+mn-lt"/>
              </a:rPr>
              <a:t>Pitch </a:t>
            </a:r>
            <a:endParaRPr lang="fr-FR">
              <a:cs typeface="Calibri" panose="020F0502020204030204"/>
            </a:endParaRPr>
          </a:p>
          <a:p>
            <a:pPr algn="just"/>
            <a:r>
              <a:rPr lang="fr-FR" sz="1800">
                <a:ea typeface="+mn-lt"/>
                <a:cs typeface="+mn-lt"/>
              </a:rPr>
              <a:t>Présentation finale </a:t>
            </a:r>
            <a:endParaRPr lang="fr-FR">
              <a:cs typeface="Calibri" panose="020F0502020204030204"/>
            </a:endParaRPr>
          </a:p>
          <a:p>
            <a:pPr algn="just"/>
            <a:r>
              <a:rPr lang="fr-FR" sz="1800">
                <a:ea typeface="+mn-lt"/>
                <a:cs typeface="+mn-lt"/>
              </a:rPr>
              <a:t>Code et </a:t>
            </a:r>
            <a:r>
              <a:rPr lang="fr-FR" sz="1800" err="1">
                <a:ea typeface="+mn-lt"/>
                <a:cs typeface="+mn-lt"/>
              </a:rPr>
              <a:t>lab</a:t>
            </a:r>
            <a:r>
              <a:rPr lang="fr-FR" sz="1800">
                <a:ea typeface="+mn-lt"/>
                <a:cs typeface="+mn-lt"/>
              </a:rPr>
              <a:t> book</a:t>
            </a:r>
            <a:endParaRPr lang="fr-FR">
              <a:ea typeface="+mn-lt"/>
              <a:cs typeface="+mn-lt"/>
            </a:endParaRPr>
          </a:p>
          <a:p>
            <a:pPr algn="just"/>
            <a:r>
              <a:rPr lang="fr-FR" sz="1800">
                <a:ea typeface="+mn-lt"/>
                <a:cs typeface="+mn-lt"/>
              </a:rPr>
              <a:t>Rapport et documentation</a:t>
            </a:r>
            <a:endParaRPr lang="fr-FR">
              <a:ea typeface="Calibri" panose="020F0502020204030204"/>
              <a:cs typeface="Calibri" panose="020F0502020204030204"/>
            </a:endParaRPr>
          </a:p>
          <a:p>
            <a:pPr marL="0" indent="0" algn="just">
              <a:lnSpc>
                <a:spcPct val="107000"/>
              </a:lnSpc>
              <a:buNone/>
            </a:pP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8" descr="A picture containing text, vector graphics&#10;&#10;Description automatically generated">
            <a:extLst>
              <a:ext uri="{FF2B5EF4-FFF2-40B4-BE49-F238E27FC236}">
                <a16:creationId xmlns:a16="http://schemas.microsoft.com/office/drawing/2014/main" id="{0DF77447-4E17-1710-4300-2C2EA9AF65F0}"/>
              </a:ext>
            </a:extLst>
          </p:cNvPr>
          <p:cNvPicPr>
            <a:picLocks noChangeAspect="1"/>
          </p:cNvPicPr>
          <p:nvPr/>
        </p:nvPicPr>
        <p:blipFill>
          <a:blip r:embed="rId6"/>
          <a:stretch>
            <a:fillRect/>
          </a:stretch>
        </p:blipFill>
        <p:spPr>
          <a:xfrm>
            <a:off x="7570695" y="2281518"/>
            <a:ext cx="2743200" cy="2743200"/>
          </a:xfrm>
          <a:prstGeom prst="rect">
            <a:avLst/>
          </a:prstGeom>
        </p:spPr>
      </p:pic>
    </p:spTree>
    <p:extLst>
      <p:ext uri="{BB962C8B-B14F-4D97-AF65-F5344CB8AC3E}">
        <p14:creationId xmlns:p14="http://schemas.microsoft.com/office/powerpoint/2010/main" val="1598710035"/>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Google Shape;543;p39">
            <a:extLst>
              <a:ext uri="{FF2B5EF4-FFF2-40B4-BE49-F238E27FC236}">
                <a16:creationId xmlns:a16="http://schemas.microsoft.com/office/drawing/2014/main" id="{63722F59-2DA9-FCF6-A6E4-7E1361575B8C}"/>
              </a:ext>
            </a:extLst>
          </p:cNvPr>
          <p:cNvSpPr/>
          <p:nvPr/>
        </p:nvSpPr>
        <p:spPr>
          <a:xfrm>
            <a:off x="244813" y="2696582"/>
            <a:ext cx="11702374" cy="194767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bg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pic>
        <p:nvPicPr>
          <p:cNvPr id="143" name="Image 142">
            <a:extLst>
              <a:ext uri="{FF2B5EF4-FFF2-40B4-BE49-F238E27FC236}">
                <a16:creationId xmlns:a16="http://schemas.microsoft.com/office/drawing/2014/main" id="{4D280632-8442-EDEA-0A0D-13B301237605}"/>
              </a:ext>
            </a:extLst>
          </p:cNvPr>
          <p:cNvPicPr/>
          <p:nvPr/>
        </p:nvPicPr>
        <p:blipFill>
          <a:blip r:embed="rId2"/>
          <a:stretch>
            <a:fillRect/>
          </a:stretch>
        </p:blipFill>
        <p:spPr>
          <a:xfrm>
            <a:off x="11087905" y="233726"/>
            <a:ext cx="859282" cy="1016973"/>
          </a:xfrm>
          <a:prstGeom prst="rect">
            <a:avLst/>
          </a:prstGeom>
        </p:spPr>
      </p:pic>
      <p:sp>
        <p:nvSpPr>
          <p:cNvPr id="7" name="ZoneTexte 6">
            <a:extLst>
              <a:ext uri="{FF2B5EF4-FFF2-40B4-BE49-F238E27FC236}">
                <a16:creationId xmlns:a16="http://schemas.microsoft.com/office/drawing/2014/main" id="{CA5AB8E9-7FA7-CEE8-7388-A948B8A5BC45}"/>
              </a:ext>
            </a:extLst>
          </p:cNvPr>
          <p:cNvSpPr txBox="1"/>
          <p:nvPr/>
        </p:nvSpPr>
        <p:spPr>
          <a:xfrm>
            <a:off x="714375" y="233726"/>
            <a:ext cx="9448799" cy="769441"/>
          </a:xfrm>
          <a:prstGeom prst="rect">
            <a:avLst/>
          </a:prstGeom>
          <a:noFill/>
        </p:spPr>
        <p:txBody>
          <a:bodyPr wrap="square" rtlCol="0">
            <a:spAutoFit/>
          </a:bodyPr>
          <a:lstStyle/>
          <a:p>
            <a:pPr algn="ctr"/>
            <a:r>
              <a:rPr lang="fr-FR" sz="4400">
                <a:solidFill>
                  <a:srgbClr val="B80D80"/>
                </a:solidFill>
              </a:rPr>
              <a:t>Projet Data Visualisation (3 semaines)</a:t>
            </a:r>
            <a:endParaRPr lang="fr-FR" sz="4400" b="1">
              <a:solidFill>
                <a:srgbClr val="5AAAB7"/>
              </a:solidFill>
            </a:endParaRPr>
          </a:p>
        </p:txBody>
      </p:sp>
      <p:graphicFrame>
        <p:nvGraphicFramePr>
          <p:cNvPr id="4" name="Diagramme 3">
            <a:extLst>
              <a:ext uri="{FF2B5EF4-FFF2-40B4-BE49-F238E27FC236}">
                <a16:creationId xmlns:a16="http://schemas.microsoft.com/office/drawing/2014/main" id="{DBAD4AC8-D7AC-0657-7DDA-E5662BBD0C4E}"/>
              </a:ext>
            </a:extLst>
          </p:cNvPr>
          <p:cNvGraphicFramePr/>
          <p:nvPr>
            <p:extLst>
              <p:ext uri="{D42A27DB-BD31-4B8C-83A1-F6EECF244321}">
                <p14:modId xmlns:p14="http://schemas.microsoft.com/office/powerpoint/2010/main" val="1402362637"/>
              </p:ext>
            </p:extLst>
          </p:nvPr>
        </p:nvGraphicFramePr>
        <p:xfrm>
          <a:off x="1588675" y="1037840"/>
          <a:ext cx="8748888" cy="5738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6" name="Cloud 85">
            <a:extLst>
              <a:ext uri="{FF2B5EF4-FFF2-40B4-BE49-F238E27FC236}">
                <a16:creationId xmlns:a16="http://schemas.microsoft.com/office/drawing/2014/main" id="{0D6CD6F7-99F0-EC6F-DDFF-CAA4885FCF45}"/>
              </a:ext>
            </a:extLst>
          </p:cNvPr>
          <p:cNvSpPr/>
          <p:nvPr/>
        </p:nvSpPr>
        <p:spPr>
          <a:xfrm>
            <a:off x="7930444" y="865482"/>
            <a:ext cx="1373481" cy="1015999"/>
          </a:xfrm>
          <a:prstGeom prst="cloud">
            <a:avLst/>
          </a:prstGeom>
          <a:solidFill>
            <a:srgbClr val="5AABB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cs typeface="Calibri"/>
              </a:rPr>
              <a:t>Base de </a:t>
            </a:r>
            <a:r>
              <a:rPr lang="en-US" sz="1400" b="1" err="1">
                <a:cs typeface="Calibri"/>
              </a:rPr>
              <a:t>données</a:t>
            </a:r>
            <a:endParaRPr lang="en-US" b="1" err="1">
              <a:cs typeface="Calibri" panose="020F0502020204030204"/>
            </a:endParaRPr>
          </a:p>
        </p:txBody>
      </p:sp>
      <p:sp>
        <p:nvSpPr>
          <p:cNvPr id="97" name="Cloud 96">
            <a:extLst>
              <a:ext uri="{FF2B5EF4-FFF2-40B4-BE49-F238E27FC236}">
                <a16:creationId xmlns:a16="http://schemas.microsoft.com/office/drawing/2014/main" id="{BF238F06-6D25-A64C-A7B2-FA65828456AD}"/>
              </a:ext>
            </a:extLst>
          </p:cNvPr>
          <p:cNvSpPr/>
          <p:nvPr/>
        </p:nvSpPr>
        <p:spPr>
          <a:xfrm>
            <a:off x="141112" y="1712149"/>
            <a:ext cx="1279407" cy="1025406"/>
          </a:xfrm>
          <a:prstGeom prst="cloud">
            <a:avLst/>
          </a:prstGeom>
          <a:solidFill>
            <a:srgbClr val="5AABB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cs typeface="Calibri" panose="020F0502020204030204"/>
              </a:rPr>
              <a:t>POWER BI</a:t>
            </a:r>
          </a:p>
        </p:txBody>
      </p:sp>
      <p:sp>
        <p:nvSpPr>
          <p:cNvPr id="98" name="Cloud 97">
            <a:extLst>
              <a:ext uri="{FF2B5EF4-FFF2-40B4-BE49-F238E27FC236}">
                <a16:creationId xmlns:a16="http://schemas.microsoft.com/office/drawing/2014/main" id="{22D2430C-A868-6C7E-D101-EC0F1D95FD2D}"/>
              </a:ext>
            </a:extLst>
          </p:cNvPr>
          <p:cNvSpPr/>
          <p:nvPr/>
        </p:nvSpPr>
        <p:spPr>
          <a:xfrm>
            <a:off x="10423406" y="1928518"/>
            <a:ext cx="1326444" cy="809036"/>
          </a:xfrm>
          <a:prstGeom prst="cloud">
            <a:avLst/>
          </a:prstGeom>
          <a:solidFill>
            <a:srgbClr val="B80E8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err="1">
                <a:cs typeface="Calibri" panose="020F0502020204030204"/>
              </a:rPr>
              <a:t>Ethique</a:t>
            </a:r>
          </a:p>
        </p:txBody>
      </p:sp>
      <p:sp>
        <p:nvSpPr>
          <p:cNvPr id="99" name="Cloud 98">
            <a:extLst>
              <a:ext uri="{FF2B5EF4-FFF2-40B4-BE49-F238E27FC236}">
                <a16:creationId xmlns:a16="http://schemas.microsoft.com/office/drawing/2014/main" id="{6E594BBB-4606-EDDE-6E69-ECAB0C0AF2B3}"/>
              </a:ext>
            </a:extLst>
          </p:cNvPr>
          <p:cNvSpPr/>
          <p:nvPr/>
        </p:nvSpPr>
        <p:spPr>
          <a:xfrm>
            <a:off x="1307628" y="2803407"/>
            <a:ext cx="1326444" cy="809036"/>
          </a:xfrm>
          <a:prstGeom prst="cloud">
            <a:avLst/>
          </a:prstGeom>
          <a:solidFill>
            <a:srgbClr val="B80E8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cs typeface="Calibri" panose="020F0502020204030204"/>
              </a:rPr>
              <a:t>RGPD</a:t>
            </a:r>
          </a:p>
        </p:txBody>
      </p:sp>
      <p:sp>
        <p:nvSpPr>
          <p:cNvPr id="100" name="Cloud 99">
            <a:extLst>
              <a:ext uri="{FF2B5EF4-FFF2-40B4-BE49-F238E27FC236}">
                <a16:creationId xmlns:a16="http://schemas.microsoft.com/office/drawing/2014/main" id="{9AD5DF8C-6A52-63B9-DD7B-A002CCB6B058}"/>
              </a:ext>
            </a:extLst>
          </p:cNvPr>
          <p:cNvSpPr/>
          <p:nvPr/>
        </p:nvSpPr>
        <p:spPr>
          <a:xfrm>
            <a:off x="432741" y="4073408"/>
            <a:ext cx="1279407" cy="1025406"/>
          </a:xfrm>
          <a:prstGeom prst="cloud">
            <a:avLst/>
          </a:prstGeom>
          <a:solidFill>
            <a:srgbClr val="B80E8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cs typeface="Calibri"/>
              </a:rPr>
              <a:t>Python</a:t>
            </a:r>
          </a:p>
        </p:txBody>
      </p:sp>
      <p:sp>
        <p:nvSpPr>
          <p:cNvPr id="101" name="Cloud 100">
            <a:extLst>
              <a:ext uri="{FF2B5EF4-FFF2-40B4-BE49-F238E27FC236}">
                <a16:creationId xmlns:a16="http://schemas.microsoft.com/office/drawing/2014/main" id="{1FF43F91-3309-E63C-F0B5-9E3E25B50322}"/>
              </a:ext>
            </a:extLst>
          </p:cNvPr>
          <p:cNvSpPr/>
          <p:nvPr/>
        </p:nvSpPr>
        <p:spPr>
          <a:xfrm>
            <a:off x="2269718" y="1215003"/>
            <a:ext cx="1561628" cy="1110072"/>
          </a:xfrm>
          <a:prstGeom prst="cloud">
            <a:avLst/>
          </a:prstGeom>
          <a:solidFill>
            <a:srgbClr val="5AABB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cs typeface="Calibri" panose="020F0502020204030204"/>
              </a:rPr>
              <a:t>Marketing</a:t>
            </a:r>
          </a:p>
        </p:txBody>
      </p:sp>
      <p:sp>
        <p:nvSpPr>
          <p:cNvPr id="102" name="Cloud 101">
            <a:extLst>
              <a:ext uri="{FF2B5EF4-FFF2-40B4-BE49-F238E27FC236}">
                <a16:creationId xmlns:a16="http://schemas.microsoft.com/office/drawing/2014/main" id="{199D529C-62DF-04C4-C0E9-F44D0F5C28D7}"/>
              </a:ext>
            </a:extLst>
          </p:cNvPr>
          <p:cNvSpPr/>
          <p:nvPr/>
        </p:nvSpPr>
        <p:spPr>
          <a:xfrm>
            <a:off x="9520296" y="3461926"/>
            <a:ext cx="2397799" cy="1430284"/>
          </a:xfrm>
          <a:prstGeom prst="cloud">
            <a:avLst/>
          </a:prstGeom>
          <a:solidFill>
            <a:srgbClr val="5AABB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err="1">
                <a:cs typeface="Calibri" panose="020F0502020204030204"/>
              </a:rPr>
              <a:t>Problématisation</a:t>
            </a:r>
            <a:r>
              <a:rPr lang="en-US" sz="1400" b="1">
                <a:cs typeface="Calibri" panose="020F0502020204030204"/>
              </a:rPr>
              <a:t> </a:t>
            </a:r>
          </a:p>
        </p:txBody>
      </p:sp>
      <p:sp>
        <p:nvSpPr>
          <p:cNvPr id="103" name="Cloud 102">
            <a:extLst>
              <a:ext uri="{FF2B5EF4-FFF2-40B4-BE49-F238E27FC236}">
                <a16:creationId xmlns:a16="http://schemas.microsoft.com/office/drawing/2014/main" id="{C06A705D-F212-AFEE-B3D9-F9309CB64072}"/>
              </a:ext>
            </a:extLst>
          </p:cNvPr>
          <p:cNvSpPr/>
          <p:nvPr/>
        </p:nvSpPr>
        <p:spPr>
          <a:xfrm>
            <a:off x="8269110" y="5032963"/>
            <a:ext cx="1505184" cy="940739"/>
          </a:xfrm>
          <a:prstGeom prst="cloud">
            <a:avLst/>
          </a:prstGeom>
          <a:solidFill>
            <a:srgbClr val="B80E8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cs typeface="Calibri" panose="020F0502020204030204"/>
              </a:rPr>
              <a:t>Gestion de </a:t>
            </a:r>
            <a:r>
              <a:rPr lang="en-US" sz="1400" b="1" err="1">
                <a:cs typeface="Calibri" panose="020F0502020204030204"/>
              </a:rPr>
              <a:t>Projet</a:t>
            </a:r>
          </a:p>
        </p:txBody>
      </p:sp>
      <p:sp>
        <p:nvSpPr>
          <p:cNvPr id="114" name="Cloud 113">
            <a:extLst>
              <a:ext uri="{FF2B5EF4-FFF2-40B4-BE49-F238E27FC236}">
                <a16:creationId xmlns:a16="http://schemas.microsoft.com/office/drawing/2014/main" id="{0F489EB2-E43A-5CBC-5D9E-7BC545428750}"/>
              </a:ext>
            </a:extLst>
          </p:cNvPr>
          <p:cNvSpPr/>
          <p:nvPr/>
        </p:nvSpPr>
        <p:spPr>
          <a:xfrm>
            <a:off x="1834443" y="5164667"/>
            <a:ext cx="2191922" cy="1523996"/>
          </a:xfrm>
          <a:prstGeom prst="cloud">
            <a:avLst/>
          </a:prstGeom>
          <a:solidFill>
            <a:srgbClr val="B80E8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cs typeface="Calibri" panose="020F0502020204030204"/>
              </a:rPr>
              <a:t>Documentation </a:t>
            </a:r>
          </a:p>
        </p:txBody>
      </p:sp>
      <p:sp>
        <p:nvSpPr>
          <p:cNvPr id="137" name="Cloud 136">
            <a:extLst>
              <a:ext uri="{FF2B5EF4-FFF2-40B4-BE49-F238E27FC236}">
                <a16:creationId xmlns:a16="http://schemas.microsoft.com/office/drawing/2014/main" id="{9C93D312-E6E0-119C-52EC-9867E2912EEF}"/>
              </a:ext>
            </a:extLst>
          </p:cNvPr>
          <p:cNvSpPr/>
          <p:nvPr/>
        </p:nvSpPr>
        <p:spPr>
          <a:xfrm>
            <a:off x="10301112" y="5409260"/>
            <a:ext cx="1279407" cy="1025406"/>
          </a:xfrm>
          <a:prstGeom prst="cloud">
            <a:avLst/>
          </a:prstGeom>
          <a:solidFill>
            <a:srgbClr val="5AABB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cs typeface="Calibri" panose="020F0502020204030204"/>
              </a:rPr>
              <a:t>scraping</a:t>
            </a:r>
            <a:endParaRPr lang="en-US" sz="1100">
              <a:cs typeface="Calibri" panose="020F0502020204030204"/>
            </a:endParaRPr>
          </a:p>
        </p:txBody>
      </p:sp>
      <p:sp>
        <p:nvSpPr>
          <p:cNvPr id="138" name="Cloud 137">
            <a:extLst>
              <a:ext uri="{FF2B5EF4-FFF2-40B4-BE49-F238E27FC236}">
                <a16:creationId xmlns:a16="http://schemas.microsoft.com/office/drawing/2014/main" id="{F3591E9A-8317-A0F3-23AD-498B607A0911}"/>
              </a:ext>
            </a:extLst>
          </p:cNvPr>
          <p:cNvSpPr/>
          <p:nvPr/>
        </p:nvSpPr>
        <p:spPr>
          <a:xfrm>
            <a:off x="75259" y="5559778"/>
            <a:ext cx="1514592" cy="1063035"/>
          </a:xfrm>
          <a:prstGeom prst="cloud">
            <a:avLst/>
          </a:prstGeom>
          <a:solidFill>
            <a:srgbClr val="5AABB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cs typeface="Calibri" panose="020F0502020204030204"/>
              </a:rPr>
              <a:t>Dashboard</a:t>
            </a:r>
          </a:p>
        </p:txBody>
      </p:sp>
      <p:sp>
        <p:nvSpPr>
          <p:cNvPr id="139" name="Cloud 138">
            <a:extLst>
              <a:ext uri="{FF2B5EF4-FFF2-40B4-BE49-F238E27FC236}">
                <a16:creationId xmlns:a16="http://schemas.microsoft.com/office/drawing/2014/main" id="{D5644512-A932-806F-D920-9932B951A6B5}"/>
              </a:ext>
            </a:extLst>
          </p:cNvPr>
          <p:cNvSpPr/>
          <p:nvPr/>
        </p:nvSpPr>
        <p:spPr>
          <a:xfrm>
            <a:off x="8187339" y="2225575"/>
            <a:ext cx="2241129" cy="1091255"/>
          </a:xfrm>
          <a:prstGeom prst="cloud">
            <a:avLst/>
          </a:prstGeom>
          <a:solidFill>
            <a:srgbClr val="B80E8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cs typeface="Calibri" panose="020F0502020204030204"/>
              </a:rPr>
              <a:t>Data preprocessin</a:t>
            </a:r>
            <a:r>
              <a:rPr lang="en-US" sz="1100" b="1">
                <a:cs typeface="Calibri" panose="020F0502020204030204"/>
              </a:rPr>
              <a:t>g </a:t>
            </a:r>
            <a:endParaRPr lang="en-US"/>
          </a:p>
        </p:txBody>
      </p:sp>
    </p:spTree>
    <p:extLst>
      <p:ext uri="{BB962C8B-B14F-4D97-AF65-F5344CB8AC3E}">
        <p14:creationId xmlns:p14="http://schemas.microsoft.com/office/powerpoint/2010/main" val="2715190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Google Shape;543;p39">
            <a:extLst>
              <a:ext uri="{FF2B5EF4-FFF2-40B4-BE49-F238E27FC236}">
                <a16:creationId xmlns:a16="http://schemas.microsoft.com/office/drawing/2014/main" id="{63722F59-2DA9-FCF6-A6E4-7E1361575B8C}"/>
              </a:ext>
            </a:extLst>
          </p:cNvPr>
          <p:cNvSpPr/>
          <p:nvPr/>
        </p:nvSpPr>
        <p:spPr>
          <a:xfrm>
            <a:off x="244813" y="2696582"/>
            <a:ext cx="11702374" cy="194767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bg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pic>
        <p:nvPicPr>
          <p:cNvPr id="143" name="Image 142">
            <a:extLst>
              <a:ext uri="{FF2B5EF4-FFF2-40B4-BE49-F238E27FC236}">
                <a16:creationId xmlns:a16="http://schemas.microsoft.com/office/drawing/2014/main" id="{4D280632-8442-EDEA-0A0D-13B301237605}"/>
              </a:ext>
            </a:extLst>
          </p:cNvPr>
          <p:cNvPicPr/>
          <p:nvPr/>
        </p:nvPicPr>
        <p:blipFill>
          <a:blip r:embed="rId2"/>
          <a:stretch>
            <a:fillRect/>
          </a:stretch>
        </p:blipFill>
        <p:spPr>
          <a:xfrm>
            <a:off x="11087905" y="233726"/>
            <a:ext cx="859282" cy="1016973"/>
          </a:xfrm>
          <a:prstGeom prst="rect">
            <a:avLst/>
          </a:prstGeom>
        </p:spPr>
      </p:pic>
      <p:sp>
        <p:nvSpPr>
          <p:cNvPr id="7" name="ZoneTexte 6">
            <a:extLst>
              <a:ext uri="{FF2B5EF4-FFF2-40B4-BE49-F238E27FC236}">
                <a16:creationId xmlns:a16="http://schemas.microsoft.com/office/drawing/2014/main" id="{CA5AB8E9-7FA7-CEE8-7388-A948B8A5BC45}"/>
              </a:ext>
            </a:extLst>
          </p:cNvPr>
          <p:cNvSpPr txBox="1"/>
          <p:nvPr/>
        </p:nvSpPr>
        <p:spPr>
          <a:xfrm>
            <a:off x="714375" y="233726"/>
            <a:ext cx="9448799" cy="769441"/>
          </a:xfrm>
          <a:prstGeom prst="rect">
            <a:avLst/>
          </a:prstGeom>
          <a:noFill/>
        </p:spPr>
        <p:txBody>
          <a:bodyPr wrap="square" lIns="91440" tIns="45720" rIns="91440" bIns="45720" rtlCol="0" anchor="t">
            <a:spAutoFit/>
          </a:bodyPr>
          <a:lstStyle/>
          <a:p>
            <a:pPr algn="ctr"/>
            <a:r>
              <a:rPr lang="fr-FR" sz="4400">
                <a:solidFill>
                  <a:srgbClr val="B80D80"/>
                </a:solidFill>
              </a:rPr>
              <a:t>Les groupes</a:t>
            </a:r>
            <a:endParaRPr lang="fr-FR" sz="4400" b="1">
              <a:solidFill>
                <a:srgbClr val="5AAAB7"/>
              </a:solidFill>
            </a:endParaRPr>
          </a:p>
        </p:txBody>
      </p:sp>
      <p:graphicFrame>
        <p:nvGraphicFramePr>
          <p:cNvPr id="5" name="Table 4">
            <a:extLst>
              <a:ext uri="{FF2B5EF4-FFF2-40B4-BE49-F238E27FC236}">
                <a16:creationId xmlns:a16="http://schemas.microsoft.com/office/drawing/2014/main" id="{ADB0FE54-9D29-E2D4-D450-3F076C78C4F4}"/>
              </a:ext>
            </a:extLst>
          </p:cNvPr>
          <p:cNvGraphicFramePr>
            <a:graphicFrameLocks noGrp="1"/>
          </p:cNvGraphicFramePr>
          <p:nvPr>
            <p:extLst>
              <p:ext uri="{D42A27DB-BD31-4B8C-83A1-F6EECF244321}">
                <p14:modId xmlns:p14="http://schemas.microsoft.com/office/powerpoint/2010/main" val="449745429"/>
              </p:ext>
            </p:extLst>
          </p:nvPr>
        </p:nvGraphicFramePr>
        <p:xfrm>
          <a:off x="1925052" y="1293394"/>
          <a:ext cx="8023723" cy="4554931"/>
        </p:xfrm>
        <a:graphic>
          <a:graphicData uri="http://schemas.openxmlformats.org/drawingml/2006/table">
            <a:tbl>
              <a:tblPr firstRow="1" bandRow="1">
                <a:tableStyleId>{5C22544A-7EE6-4342-B048-85BDC9FD1C3A}</a:tableStyleId>
              </a:tblPr>
              <a:tblGrid>
                <a:gridCol w="1143523">
                  <a:extLst>
                    <a:ext uri="{9D8B030D-6E8A-4147-A177-3AD203B41FA5}">
                      <a16:colId xmlns:a16="http://schemas.microsoft.com/office/drawing/2014/main" val="28614915"/>
                    </a:ext>
                  </a:extLst>
                </a:gridCol>
                <a:gridCol w="3539289">
                  <a:extLst>
                    <a:ext uri="{9D8B030D-6E8A-4147-A177-3AD203B41FA5}">
                      <a16:colId xmlns:a16="http://schemas.microsoft.com/office/drawing/2014/main" val="407034821"/>
                    </a:ext>
                  </a:extLst>
                </a:gridCol>
                <a:gridCol w="3340911">
                  <a:extLst>
                    <a:ext uri="{9D8B030D-6E8A-4147-A177-3AD203B41FA5}">
                      <a16:colId xmlns:a16="http://schemas.microsoft.com/office/drawing/2014/main" val="4289359701"/>
                    </a:ext>
                  </a:extLst>
                </a:gridCol>
              </a:tblGrid>
              <a:tr h="671763">
                <a:tc>
                  <a:txBody>
                    <a:bodyPr/>
                    <a:lstStyle/>
                    <a:p>
                      <a:pPr marL="0" algn="ctr" rtl="0" eaLnBrk="1" fontAlgn="ctr" latinLnBrk="0" hangingPunct="1">
                        <a:spcBef>
                          <a:spcPts val="0"/>
                        </a:spcBef>
                        <a:spcAft>
                          <a:spcPts val="0"/>
                        </a:spcAft>
                      </a:pPr>
                      <a:r>
                        <a:rPr lang="fr-FR" sz="1600" kern="1200" dirty="0">
                          <a:effectLst/>
                        </a:rPr>
                        <a:t>Groupes </a:t>
                      </a:r>
                      <a:endParaRPr lang="fr-FR" sz="1600" dirty="0">
                        <a:effectLst/>
                      </a:endParaRPr>
                    </a:p>
                  </a:txBody>
                  <a:tcPr marL="0" marR="0" marT="0" marB="0" anchor="ctr"/>
                </a:tc>
                <a:tc>
                  <a:txBody>
                    <a:bodyPr/>
                    <a:lstStyle/>
                    <a:p>
                      <a:pPr marL="0" algn="ctr" rtl="0" eaLnBrk="1" fontAlgn="ctr" latinLnBrk="0" hangingPunct="1">
                        <a:spcBef>
                          <a:spcPts val="0"/>
                        </a:spcBef>
                        <a:spcAft>
                          <a:spcPts val="0"/>
                        </a:spcAft>
                      </a:pPr>
                      <a:r>
                        <a:rPr lang="fr-FR" sz="1600" kern="1200" dirty="0">
                          <a:effectLst/>
                        </a:rPr>
                        <a:t>Membres du groupe</a:t>
                      </a:r>
                      <a:endParaRPr lang="fr-FR" sz="1600" dirty="0">
                        <a:effectLst/>
                      </a:endParaRPr>
                    </a:p>
                  </a:txBody>
                  <a:tcPr marL="0" marR="0" marT="0" marB="0" anchor="ctr"/>
                </a:tc>
                <a:tc>
                  <a:txBody>
                    <a:bodyPr/>
                    <a:lstStyle/>
                    <a:p>
                      <a:pPr marL="0" algn="ctr" rtl="0" eaLnBrk="1" fontAlgn="ctr" latinLnBrk="0" hangingPunct="1">
                        <a:spcBef>
                          <a:spcPts val="0"/>
                        </a:spcBef>
                        <a:spcAft>
                          <a:spcPts val="0"/>
                        </a:spcAft>
                      </a:pPr>
                      <a:r>
                        <a:rPr lang="fr-FR" sz="1600" kern="1200" dirty="0">
                          <a:effectLst/>
                        </a:rPr>
                        <a:t>Sujets</a:t>
                      </a:r>
                      <a:endParaRPr lang="fr-FR" sz="1600" dirty="0">
                        <a:effectLst/>
                      </a:endParaRPr>
                    </a:p>
                  </a:txBody>
                  <a:tcPr marL="0" marR="0" marT="0" marB="0" anchor="ctr"/>
                </a:tc>
                <a:extLst>
                  <a:ext uri="{0D108BD9-81ED-4DB2-BD59-A6C34878D82A}">
                    <a16:rowId xmlns:a16="http://schemas.microsoft.com/office/drawing/2014/main" val="3960000799"/>
                  </a:ext>
                </a:extLst>
              </a:tr>
              <a:tr h="259952">
                <a:tc rowSpan="3">
                  <a:txBody>
                    <a:bodyPr/>
                    <a:lstStyle/>
                    <a:p>
                      <a:pPr marL="0" algn="ctr" rtl="0" eaLnBrk="1" fontAlgn="ctr" latinLnBrk="0" hangingPunct="1">
                        <a:spcBef>
                          <a:spcPts val="0"/>
                        </a:spcBef>
                        <a:spcAft>
                          <a:spcPts val="0"/>
                        </a:spcAft>
                      </a:pPr>
                      <a:r>
                        <a:rPr lang="fr-FR" sz="1400" b="1" kern="1200" dirty="0">
                          <a:effectLst/>
                        </a:rPr>
                        <a:t>1</a:t>
                      </a:r>
                      <a:endParaRPr lang="fr-FR" sz="1400" b="1" dirty="0">
                        <a:effectLst/>
                      </a:endParaRPr>
                    </a:p>
                  </a:txBody>
                  <a:tcPr marL="0" marR="0" marT="0" marB="0" anchor="ctr"/>
                </a:tc>
                <a:tc>
                  <a:txBody>
                    <a:bodyPr/>
                    <a:lstStyle/>
                    <a:p>
                      <a:pPr marL="0" algn="l" rtl="0" eaLnBrk="1" fontAlgn="t" latinLnBrk="0" hangingPunct="1">
                        <a:spcBef>
                          <a:spcPts val="0"/>
                        </a:spcBef>
                        <a:spcAft>
                          <a:spcPts val="0"/>
                        </a:spcAft>
                      </a:pPr>
                      <a:r>
                        <a:rPr lang="fr-FR" sz="1600" kern="1200" dirty="0">
                          <a:effectLst/>
                        </a:rPr>
                        <a:t>Luna Grandjean</a:t>
                      </a:r>
                      <a:endParaRPr lang="fr-FR" sz="1600" dirty="0">
                        <a:effectLst/>
                      </a:endParaRPr>
                    </a:p>
                  </a:txBody>
                  <a:tcPr marL="0" marR="0" marT="0" marB="0" anchor="ctr"/>
                </a:tc>
                <a:tc rowSpan="3">
                  <a:txBody>
                    <a:bodyPr/>
                    <a:lstStyle/>
                    <a:p>
                      <a:pPr marL="0" algn="ctr" rtl="0" eaLnBrk="1" fontAlgn="b" latinLnBrk="0" hangingPunct="1">
                        <a:spcBef>
                          <a:spcPts val="0"/>
                        </a:spcBef>
                        <a:spcAft>
                          <a:spcPts val="0"/>
                        </a:spcAft>
                      </a:pPr>
                      <a:r>
                        <a:rPr lang="fr-FR" dirty="0">
                          <a:effectLst/>
                        </a:rPr>
                        <a:t>LOYER</a:t>
                      </a:r>
                    </a:p>
                  </a:txBody>
                  <a:tcPr marL="0" marR="0" marT="0" marB="0" anchor="ctr"/>
                </a:tc>
                <a:extLst>
                  <a:ext uri="{0D108BD9-81ED-4DB2-BD59-A6C34878D82A}">
                    <a16:rowId xmlns:a16="http://schemas.microsoft.com/office/drawing/2014/main" val="1650897450"/>
                  </a:ext>
                </a:extLst>
              </a:tr>
              <a:tr h="259952">
                <a:tc vMerge="1">
                  <a:txBody>
                    <a:bodyPr/>
                    <a:lstStyle/>
                    <a:p>
                      <a:endParaRPr lang="en-US"/>
                    </a:p>
                  </a:txBody>
                  <a:tcPr marL="0" marR="0" marT="0" marB="0" anchor="ctr"/>
                </a:tc>
                <a:tc>
                  <a:txBody>
                    <a:bodyPr/>
                    <a:lstStyle/>
                    <a:p>
                      <a:pPr marL="0" algn="l" rtl="0" eaLnBrk="1" fontAlgn="t" latinLnBrk="0" hangingPunct="1">
                        <a:spcBef>
                          <a:spcPts val="0"/>
                        </a:spcBef>
                        <a:spcAft>
                          <a:spcPts val="0"/>
                        </a:spcAft>
                      </a:pPr>
                      <a:r>
                        <a:rPr lang="fr-FR" sz="1600" kern="1200" dirty="0">
                          <a:effectLst/>
                        </a:rPr>
                        <a:t>Darius </a:t>
                      </a:r>
                      <a:r>
                        <a:rPr lang="fr-FR" sz="1600" kern="1200" dirty="0" err="1">
                          <a:effectLst/>
                        </a:rPr>
                        <a:t>Akhbari</a:t>
                      </a:r>
                      <a:endParaRPr lang="fr-FR" sz="1600" dirty="0">
                        <a:effectLst/>
                      </a:endParaRPr>
                    </a:p>
                  </a:txBody>
                  <a:tcPr marL="0" marR="0" marT="0" marB="0" anchor="ctr"/>
                </a:tc>
                <a:tc vMerge="1">
                  <a:txBody>
                    <a:bodyPr/>
                    <a:lstStyle/>
                    <a:p>
                      <a:endParaRPr lang="en-US"/>
                    </a:p>
                  </a:txBody>
                  <a:tcPr marL="0" marR="0" marT="0" marB="0" anchor="ctr"/>
                </a:tc>
                <a:extLst>
                  <a:ext uri="{0D108BD9-81ED-4DB2-BD59-A6C34878D82A}">
                    <a16:rowId xmlns:a16="http://schemas.microsoft.com/office/drawing/2014/main" val="4191137113"/>
                  </a:ext>
                </a:extLst>
              </a:tr>
              <a:tr h="259952">
                <a:tc vMerge="1">
                  <a:txBody>
                    <a:bodyPr/>
                    <a:lstStyle/>
                    <a:p>
                      <a:endParaRPr lang="en-US"/>
                    </a:p>
                  </a:txBody>
                  <a:tcPr marL="0" marR="0" marT="0" marB="0" anchor="ctr"/>
                </a:tc>
                <a:tc>
                  <a:txBody>
                    <a:bodyPr/>
                    <a:lstStyle/>
                    <a:p>
                      <a:pPr marL="0" algn="l" rtl="0" eaLnBrk="1" fontAlgn="b" latinLnBrk="0" hangingPunct="1">
                        <a:spcBef>
                          <a:spcPts val="0"/>
                        </a:spcBef>
                        <a:spcAft>
                          <a:spcPts val="0"/>
                        </a:spcAft>
                      </a:pPr>
                      <a:r>
                        <a:rPr lang="fr-FR" sz="1600" kern="1200" dirty="0">
                          <a:effectLst/>
                        </a:rPr>
                        <a:t>Alexis Bagot</a:t>
                      </a:r>
                      <a:endParaRPr lang="fr-FR" sz="1600" dirty="0">
                        <a:effectLst/>
                      </a:endParaRPr>
                    </a:p>
                  </a:txBody>
                  <a:tcPr marL="0" marR="0" marT="0" marB="0" anchor="ctr"/>
                </a:tc>
                <a:tc vMerge="1">
                  <a:txBody>
                    <a:bodyPr/>
                    <a:lstStyle/>
                    <a:p>
                      <a:endParaRPr lang="en-US"/>
                    </a:p>
                  </a:txBody>
                  <a:tcPr marL="0" marR="0" marT="0" marB="0" anchor="ctr"/>
                </a:tc>
                <a:extLst>
                  <a:ext uri="{0D108BD9-81ED-4DB2-BD59-A6C34878D82A}">
                    <a16:rowId xmlns:a16="http://schemas.microsoft.com/office/drawing/2014/main" val="3430355071"/>
                  </a:ext>
                </a:extLst>
              </a:tr>
              <a:tr h="259952">
                <a:tc rowSpan="3">
                  <a:txBody>
                    <a:bodyPr/>
                    <a:lstStyle/>
                    <a:p>
                      <a:pPr marL="0" algn="ctr" rtl="0" eaLnBrk="1" fontAlgn="ctr" latinLnBrk="0" hangingPunct="1">
                        <a:spcBef>
                          <a:spcPts val="0"/>
                        </a:spcBef>
                        <a:spcAft>
                          <a:spcPts val="0"/>
                        </a:spcAft>
                      </a:pPr>
                      <a:r>
                        <a:rPr lang="fr-FR" sz="1400" b="1" kern="1200" dirty="0">
                          <a:effectLst/>
                        </a:rPr>
                        <a:t>2</a:t>
                      </a:r>
                      <a:endParaRPr lang="fr-FR" sz="1400" b="1" dirty="0">
                        <a:effectLst/>
                      </a:endParaRPr>
                    </a:p>
                  </a:txBody>
                  <a:tcPr marL="0" marR="0" marT="0" marB="0" anchor="ctr"/>
                </a:tc>
                <a:tc>
                  <a:txBody>
                    <a:bodyPr/>
                    <a:lstStyle/>
                    <a:p>
                      <a:pPr marL="0" algn="l" rtl="0" eaLnBrk="1" fontAlgn="t" latinLnBrk="0" hangingPunct="1">
                        <a:spcBef>
                          <a:spcPts val="0"/>
                        </a:spcBef>
                        <a:spcAft>
                          <a:spcPts val="0"/>
                        </a:spcAft>
                      </a:pPr>
                      <a:r>
                        <a:rPr lang="fr-FR" sz="1600" kern="1200" dirty="0">
                          <a:effectLst/>
                        </a:rPr>
                        <a:t>Mohammad Baker</a:t>
                      </a:r>
                      <a:endParaRPr lang="fr-FR" sz="1600" dirty="0">
                        <a:effectLst/>
                      </a:endParaRPr>
                    </a:p>
                  </a:txBody>
                  <a:tcPr marL="0" marR="0" marT="0" marB="0" anchor="ctr"/>
                </a:tc>
                <a:tc rowSpan="3">
                  <a:txBody>
                    <a:bodyPr/>
                    <a:lstStyle/>
                    <a:p>
                      <a:pPr marL="0" algn="ctr" rtl="0" eaLnBrk="1" fontAlgn="b" latinLnBrk="0" hangingPunct="1">
                        <a:spcBef>
                          <a:spcPts val="0"/>
                        </a:spcBef>
                        <a:spcAft>
                          <a:spcPts val="0"/>
                        </a:spcAft>
                      </a:pPr>
                      <a:r>
                        <a:rPr lang="fr-FR" dirty="0">
                          <a:effectLst/>
                        </a:rPr>
                        <a:t>ACCIDENT DE LA ROUTE</a:t>
                      </a:r>
                    </a:p>
                  </a:txBody>
                  <a:tcPr marL="0" marR="0" marT="0" marB="0" anchor="ctr"/>
                </a:tc>
                <a:extLst>
                  <a:ext uri="{0D108BD9-81ED-4DB2-BD59-A6C34878D82A}">
                    <a16:rowId xmlns:a16="http://schemas.microsoft.com/office/drawing/2014/main" val="1901067861"/>
                  </a:ext>
                </a:extLst>
              </a:tr>
              <a:tr h="259952">
                <a:tc vMerge="1">
                  <a:txBody>
                    <a:bodyPr/>
                    <a:lstStyle/>
                    <a:p>
                      <a:endParaRPr lang="en-US"/>
                    </a:p>
                  </a:txBody>
                  <a:tcPr marL="0" marR="0" marT="0" marB="0" anchor="ctr"/>
                </a:tc>
                <a:tc>
                  <a:txBody>
                    <a:bodyPr/>
                    <a:lstStyle/>
                    <a:p>
                      <a:pPr marL="0" algn="l" rtl="0" eaLnBrk="1" fontAlgn="t" latinLnBrk="0" hangingPunct="1">
                        <a:spcBef>
                          <a:spcPts val="0"/>
                        </a:spcBef>
                        <a:spcAft>
                          <a:spcPts val="0"/>
                        </a:spcAft>
                      </a:pPr>
                      <a:r>
                        <a:rPr lang="fr-FR" sz="1600" kern="1200" dirty="0">
                          <a:effectLst/>
                        </a:rPr>
                        <a:t>Leo Gaudin</a:t>
                      </a:r>
                      <a:endParaRPr lang="fr-FR" sz="1600" dirty="0">
                        <a:effectLst/>
                      </a:endParaRPr>
                    </a:p>
                  </a:txBody>
                  <a:tcPr marL="0" marR="0" marT="0" marB="0" anchor="ctr"/>
                </a:tc>
                <a:tc vMerge="1">
                  <a:txBody>
                    <a:bodyPr/>
                    <a:lstStyle/>
                    <a:p>
                      <a:endParaRPr lang="en-US"/>
                    </a:p>
                  </a:txBody>
                  <a:tcPr marL="0" marR="0" marT="0" marB="0" anchor="ctr"/>
                </a:tc>
                <a:extLst>
                  <a:ext uri="{0D108BD9-81ED-4DB2-BD59-A6C34878D82A}">
                    <a16:rowId xmlns:a16="http://schemas.microsoft.com/office/drawing/2014/main" val="2615681223"/>
                  </a:ext>
                </a:extLst>
              </a:tr>
              <a:tr h="259952">
                <a:tc vMerge="1">
                  <a:txBody>
                    <a:bodyPr/>
                    <a:lstStyle/>
                    <a:p>
                      <a:endParaRPr lang="en-US"/>
                    </a:p>
                  </a:txBody>
                  <a:tcPr marL="0" marR="0" marT="0" marB="0" anchor="ctr"/>
                </a:tc>
                <a:tc>
                  <a:txBody>
                    <a:bodyPr/>
                    <a:lstStyle/>
                    <a:p>
                      <a:pPr marL="0" algn="l" rtl="0" eaLnBrk="1" fontAlgn="t" latinLnBrk="0" hangingPunct="1">
                        <a:spcBef>
                          <a:spcPts val="0"/>
                        </a:spcBef>
                        <a:spcAft>
                          <a:spcPts val="0"/>
                        </a:spcAft>
                      </a:pPr>
                      <a:r>
                        <a:rPr lang="fr-FR" sz="1600" kern="1200" dirty="0">
                          <a:effectLst/>
                        </a:rPr>
                        <a:t>Thibaut Hervet</a:t>
                      </a:r>
                      <a:endParaRPr lang="fr-FR" sz="1600" dirty="0">
                        <a:effectLst/>
                      </a:endParaRPr>
                    </a:p>
                  </a:txBody>
                  <a:tcPr marL="0" marR="0" marT="0" marB="0" anchor="ctr"/>
                </a:tc>
                <a:tc vMerge="1">
                  <a:txBody>
                    <a:bodyPr/>
                    <a:lstStyle/>
                    <a:p>
                      <a:endParaRPr lang="en-US"/>
                    </a:p>
                  </a:txBody>
                  <a:tcPr marL="0" marR="0" marT="0" marB="0" anchor="ctr"/>
                </a:tc>
                <a:extLst>
                  <a:ext uri="{0D108BD9-81ED-4DB2-BD59-A6C34878D82A}">
                    <a16:rowId xmlns:a16="http://schemas.microsoft.com/office/drawing/2014/main" val="2935478019"/>
                  </a:ext>
                </a:extLst>
              </a:tr>
              <a:tr h="259952">
                <a:tc rowSpan="3">
                  <a:txBody>
                    <a:bodyPr/>
                    <a:lstStyle/>
                    <a:p>
                      <a:pPr marL="0" algn="ctr" rtl="0" eaLnBrk="1" fontAlgn="ctr" latinLnBrk="0" hangingPunct="1">
                        <a:spcBef>
                          <a:spcPts val="0"/>
                        </a:spcBef>
                        <a:spcAft>
                          <a:spcPts val="0"/>
                        </a:spcAft>
                      </a:pPr>
                      <a:r>
                        <a:rPr lang="fr-FR" sz="1400" b="1" kern="1200" dirty="0">
                          <a:effectLst/>
                        </a:rPr>
                        <a:t>3</a:t>
                      </a:r>
                      <a:endParaRPr lang="fr-FR" sz="1400" b="1" dirty="0">
                        <a:effectLst/>
                      </a:endParaRPr>
                    </a:p>
                  </a:txBody>
                  <a:tcPr marL="0" marR="0" marT="0" marB="0" anchor="ctr"/>
                </a:tc>
                <a:tc>
                  <a:txBody>
                    <a:bodyPr/>
                    <a:lstStyle/>
                    <a:p>
                      <a:pPr marL="0" algn="l" rtl="0" eaLnBrk="1" fontAlgn="t" latinLnBrk="0" hangingPunct="1">
                        <a:spcBef>
                          <a:spcPts val="0"/>
                        </a:spcBef>
                        <a:spcAft>
                          <a:spcPts val="0"/>
                        </a:spcAft>
                      </a:pPr>
                      <a:r>
                        <a:rPr lang="fr-FR" sz="1600" kern="1200" dirty="0">
                          <a:effectLst/>
                        </a:rPr>
                        <a:t>Thomas Odin</a:t>
                      </a:r>
                      <a:endParaRPr lang="fr-FR" sz="1600" dirty="0">
                        <a:effectLst/>
                      </a:endParaRPr>
                    </a:p>
                  </a:txBody>
                  <a:tcPr marL="0" marR="0" marT="0" marB="0" anchor="ctr"/>
                </a:tc>
                <a:tc rowSpan="3">
                  <a:txBody>
                    <a:bodyPr/>
                    <a:lstStyle/>
                    <a:p>
                      <a:pPr marL="0" algn="ctr" rtl="0" eaLnBrk="1" fontAlgn="b" latinLnBrk="0" hangingPunct="1">
                        <a:spcBef>
                          <a:spcPts val="0"/>
                        </a:spcBef>
                        <a:spcAft>
                          <a:spcPts val="0"/>
                        </a:spcAft>
                      </a:pPr>
                      <a:r>
                        <a:rPr lang="fr-FR" dirty="0">
                          <a:effectLst/>
                        </a:rPr>
                        <a:t>NEW YORK</a:t>
                      </a:r>
                    </a:p>
                  </a:txBody>
                  <a:tcPr marL="0" marR="0" marT="0" marB="0" anchor="ctr"/>
                </a:tc>
                <a:extLst>
                  <a:ext uri="{0D108BD9-81ED-4DB2-BD59-A6C34878D82A}">
                    <a16:rowId xmlns:a16="http://schemas.microsoft.com/office/drawing/2014/main" val="2378752044"/>
                  </a:ext>
                </a:extLst>
              </a:tr>
              <a:tr h="259952">
                <a:tc vMerge="1">
                  <a:txBody>
                    <a:bodyPr/>
                    <a:lstStyle/>
                    <a:p>
                      <a:endParaRPr lang="en-US"/>
                    </a:p>
                  </a:txBody>
                  <a:tcPr marL="0" marR="0" marT="0" marB="0" anchor="ctr"/>
                </a:tc>
                <a:tc>
                  <a:txBody>
                    <a:bodyPr/>
                    <a:lstStyle/>
                    <a:p>
                      <a:pPr marL="0" algn="l" rtl="0" eaLnBrk="1" fontAlgn="t" latinLnBrk="0" hangingPunct="1">
                        <a:spcBef>
                          <a:spcPts val="0"/>
                        </a:spcBef>
                        <a:spcAft>
                          <a:spcPts val="0"/>
                        </a:spcAft>
                      </a:pPr>
                      <a:r>
                        <a:rPr lang="fr-FR" sz="1600" kern="1200" dirty="0">
                          <a:effectLst/>
                        </a:rPr>
                        <a:t>Sacha Pergola</a:t>
                      </a:r>
                      <a:endParaRPr lang="fr-FR" sz="1600" dirty="0">
                        <a:effectLst/>
                      </a:endParaRPr>
                    </a:p>
                  </a:txBody>
                  <a:tcPr marL="0" marR="0" marT="0" marB="0" anchor="ctr"/>
                </a:tc>
                <a:tc vMerge="1">
                  <a:txBody>
                    <a:bodyPr/>
                    <a:lstStyle/>
                    <a:p>
                      <a:endParaRPr lang="en-US"/>
                    </a:p>
                  </a:txBody>
                  <a:tcPr marL="0" marR="0" marT="0" marB="0" anchor="ctr"/>
                </a:tc>
                <a:extLst>
                  <a:ext uri="{0D108BD9-81ED-4DB2-BD59-A6C34878D82A}">
                    <a16:rowId xmlns:a16="http://schemas.microsoft.com/office/drawing/2014/main" val="3253082979"/>
                  </a:ext>
                </a:extLst>
              </a:tr>
              <a:tr h="259952">
                <a:tc vMerge="1">
                  <a:txBody>
                    <a:bodyPr/>
                    <a:lstStyle/>
                    <a:p>
                      <a:endParaRPr lang="en-US"/>
                    </a:p>
                  </a:txBody>
                  <a:tcPr marL="0" marR="0" marT="0" marB="0" anchor="ctr"/>
                </a:tc>
                <a:tc>
                  <a:txBody>
                    <a:bodyPr/>
                    <a:lstStyle/>
                    <a:p>
                      <a:pPr marL="0" algn="l" rtl="0" eaLnBrk="1" fontAlgn="t" latinLnBrk="0" hangingPunct="1">
                        <a:spcBef>
                          <a:spcPts val="0"/>
                        </a:spcBef>
                        <a:spcAft>
                          <a:spcPts val="0"/>
                        </a:spcAft>
                      </a:pPr>
                      <a:r>
                        <a:rPr lang="fr-FR" sz="1600" kern="1200" dirty="0">
                          <a:effectLst/>
                        </a:rPr>
                        <a:t>Maïa </a:t>
                      </a:r>
                      <a:r>
                        <a:rPr lang="fr-FR" sz="1600" kern="1200" dirty="0" err="1">
                          <a:effectLst/>
                        </a:rPr>
                        <a:t>Jouenne</a:t>
                      </a:r>
                      <a:endParaRPr lang="fr-FR" sz="1600" dirty="0">
                        <a:effectLst/>
                      </a:endParaRPr>
                    </a:p>
                  </a:txBody>
                  <a:tcPr marL="0" marR="0" marT="0" marB="0" anchor="ctr"/>
                </a:tc>
                <a:tc vMerge="1">
                  <a:txBody>
                    <a:bodyPr/>
                    <a:lstStyle/>
                    <a:p>
                      <a:endParaRPr lang="en-US"/>
                    </a:p>
                  </a:txBody>
                  <a:tcPr marL="0" marR="0" marT="0" marB="0" anchor="ctr"/>
                </a:tc>
                <a:extLst>
                  <a:ext uri="{0D108BD9-81ED-4DB2-BD59-A6C34878D82A}">
                    <a16:rowId xmlns:a16="http://schemas.microsoft.com/office/drawing/2014/main" val="2392967992"/>
                  </a:ext>
                </a:extLst>
              </a:tr>
              <a:tr h="259952">
                <a:tc rowSpan="3">
                  <a:txBody>
                    <a:bodyPr/>
                    <a:lstStyle/>
                    <a:p>
                      <a:pPr marL="0" algn="ctr" rtl="0" eaLnBrk="1" fontAlgn="ctr" latinLnBrk="0" hangingPunct="1">
                        <a:spcBef>
                          <a:spcPts val="0"/>
                        </a:spcBef>
                        <a:spcAft>
                          <a:spcPts val="0"/>
                        </a:spcAft>
                      </a:pPr>
                      <a:r>
                        <a:rPr lang="fr-FR" sz="1400" b="1" kern="1200" dirty="0">
                          <a:effectLst/>
                        </a:rPr>
                        <a:t>4</a:t>
                      </a:r>
                      <a:endParaRPr lang="fr-FR" sz="1400" b="1" dirty="0">
                        <a:effectLst/>
                      </a:endParaRPr>
                    </a:p>
                  </a:txBody>
                  <a:tcPr marL="0" marR="0" marT="0" marB="0" anchor="ctr"/>
                </a:tc>
                <a:tc>
                  <a:txBody>
                    <a:bodyPr/>
                    <a:lstStyle/>
                    <a:p>
                      <a:pPr marL="0" algn="l" rtl="0" eaLnBrk="1" fontAlgn="t" latinLnBrk="0" hangingPunct="1">
                        <a:spcBef>
                          <a:spcPts val="0"/>
                        </a:spcBef>
                        <a:spcAft>
                          <a:spcPts val="0"/>
                        </a:spcAft>
                      </a:pPr>
                      <a:r>
                        <a:rPr lang="fr-FR" sz="1600" kern="1200" dirty="0">
                          <a:effectLst/>
                        </a:rPr>
                        <a:t>Gianluca </a:t>
                      </a:r>
                      <a:r>
                        <a:rPr lang="fr-FR" sz="1600" kern="1200" dirty="0" err="1">
                          <a:effectLst/>
                        </a:rPr>
                        <a:t>Schileo</a:t>
                      </a:r>
                      <a:endParaRPr lang="fr-FR" sz="1600" dirty="0">
                        <a:effectLst/>
                      </a:endParaRPr>
                    </a:p>
                  </a:txBody>
                  <a:tcPr marL="0" marR="0" marT="0" marB="0" anchor="ctr"/>
                </a:tc>
                <a:tc rowSpan="3">
                  <a:txBody>
                    <a:bodyPr/>
                    <a:lstStyle/>
                    <a:p>
                      <a:pPr marL="0" algn="ctr" rtl="0" eaLnBrk="1" fontAlgn="b" latinLnBrk="0" hangingPunct="1">
                        <a:spcBef>
                          <a:spcPts val="0"/>
                        </a:spcBef>
                        <a:spcAft>
                          <a:spcPts val="0"/>
                        </a:spcAft>
                      </a:pPr>
                      <a:r>
                        <a:rPr lang="fr-FR" dirty="0" err="1">
                          <a:effectLst/>
                        </a:rPr>
                        <a:t>ips</a:t>
                      </a:r>
                    </a:p>
                  </a:txBody>
                  <a:tcPr marL="0" marR="0" marT="0" marB="0" anchor="ctr"/>
                </a:tc>
                <a:extLst>
                  <a:ext uri="{0D108BD9-81ED-4DB2-BD59-A6C34878D82A}">
                    <a16:rowId xmlns:a16="http://schemas.microsoft.com/office/drawing/2014/main" val="794897935"/>
                  </a:ext>
                </a:extLst>
              </a:tr>
              <a:tr h="259952">
                <a:tc vMerge="1">
                  <a:txBody>
                    <a:bodyPr/>
                    <a:lstStyle/>
                    <a:p>
                      <a:endParaRPr lang="en-US"/>
                    </a:p>
                  </a:txBody>
                  <a:tcPr marL="0" marR="0" marT="0" marB="0" anchor="ctr"/>
                </a:tc>
                <a:tc>
                  <a:txBody>
                    <a:bodyPr/>
                    <a:lstStyle/>
                    <a:p>
                      <a:pPr marL="0" algn="l" rtl="0" eaLnBrk="1" fontAlgn="t" latinLnBrk="0" hangingPunct="1">
                        <a:spcBef>
                          <a:spcPts val="0"/>
                        </a:spcBef>
                        <a:spcAft>
                          <a:spcPts val="0"/>
                        </a:spcAft>
                      </a:pPr>
                      <a:r>
                        <a:rPr lang="fr-FR" sz="1600" kern="1200" dirty="0">
                          <a:effectLst/>
                        </a:rPr>
                        <a:t>Amin Alami</a:t>
                      </a:r>
                      <a:endParaRPr lang="fr-FR" sz="1600" dirty="0">
                        <a:effectLst/>
                      </a:endParaRPr>
                    </a:p>
                  </a:txBody>
                  <a:tcPr marL="0" marR="0" marT="0" marB="0" anchor="ctr"/>
                </a:tc>
                <a:tc vMerge="1">
                  <a:txBody>
                    <a:bodyPr/>
                    <a:lstStyle/>
                    <a:p>
                      <a:endParaRPr lang="en-US"/>
                    </a:p>
                  </a:txBody>
                  <a:tcPr marL="0" marR="0" marT="0" marB="0" anchor="ctr"/>
                </a:tc>
                <a:extLst>
                  <a:ext uri="{0D108BD9-81ED-4DB2-BD59-A6C34878D82A}">
                    <a16:rowId xmlns:a16="http://schemas.microsoft.com/office/drawing/2014/main" val="2878984410"/>
                  </a:ext>
                </a:extLst>
              </a:tr>
              <a:tr h="259952">
                <a:tc vMerge="1">
                  <a:txBody>
                    <a:bodyPr/>
                    <a:lstStyle/>
                    <a:p>
                      <a:endParaRPr lang="en-US"/>
                    </a:p>
                  </a:txBody>
                  <a:tcPr marL="0" marR="0" marT="0" marB="0" anchor="ctr"/>
                </a:tc>
                <a:tc>
                  <a:txBody>
                    <a:bodyPr/>
                    <a:lstStyle/>
                    <a:p>
                      <a:pPr marL="0" algn="l" rtl="0" eaLnBrk="1" fontAlgn="t" latinLnBrk="0" hangingPunct="1">
                        <a:spcBef>
                          <a:spcPts val="0"/>
                        </a:spcBef>
                        <a:spcAft>
                          <a:spcPts val="0"/>
                        </a:spcAft>
                      </a:pPr>
                      <a:r>
                        <a:rPr lang="fr-FR" sz="1600" kern="1200" dirty="0">
                          <a:effectLst/>
                        </a:rPr>
                        <a:t>Benoît </a:t>
                      </a:r>
                      <a:r>
                        <a:rPr lang="fr-FR" sz="1600" kern="1200" dirty="0" err="1">
                          <a:effectLst/>
                        </a:rPr>
                        <a:t>Catez</a:t>
                      </a:r>
                      <a:endParaRPr lang="fr-FR" sz="1600" dirty="0">
                        <a:effectLst/>
                      </a:endParaRPr>
                    </a:p>
                  </a:txBody>
                  <a:tcPr marL="0" marR="0" marT="0" marB="0" anchor="ctr"/>
                </a:tc>
                <a:tc vMerge="1">
                  <a:txBody>
                    <a:bodyPr/>
                    <a:lstStyle/>
                    <a:p>
                      <a:endParaRPr lang="en-US"/>
                    </a:p>
                  </a:txBody>
                  <a:tcPr marL="0" marR="0" marT="0" marB="0" anchor="ctr"/>
                </a:tc>
                <a:extLst>
                  <a:ext uri="{0D108BD9-81ED-4DB2-BD59-A6C34878D82A}">
                    <a16:rowId xmlns:a16="http://schemas.microsoft.com/office/drawing/2014/main" val="269892226"/>
                  </a:ext>
                </a:extLst>
              </a:tr>
              <a:tr h="259952">
                <a:tc rowSpan="3">
                  <a:txBody>
                    <a:bodyPr/>
                    <a:lstStyle/>
                    <a:p>
                      <a:pPr marL="0" algn="ctr" rtl="0" eaLnBrk="1" fontAlgn="ctr" latinLnBrk="0" hangingPunct="1">
                        <a:spcBef>
                          <a:spcPts val="0"/>
                        </a:spcBef>
                        <a:spcAft>
                          <a:spcPts val="0"/>
                        </a:spcAft>
                      </a:pPr>
                      <a:r>
                        <a:rPr lang="fr-FR" sz="1400" b="1" kern="1200" dirty="0">
                          <a:effectLst/>
                        </a:rPr>
                        <a:t>5</a:t>
                      </a:r>
                      <a:endParaRPr lang="fr-FR" sz="1400" b="1" dirty="0">
                        <a:effectLst/>
                      </a:endParaRPr>
                    </a:p>
                  </a:txBody>
                  <a:tcPr marL="0" marR="0" marT="0" marB="0" anchor="ctr"/>
                </a:tc>
                <a:tc>
                  <a:txBody>
                    <a:bodyPr/>
                    <a:lstStyle/>
                    <a:p>
                      <a:pPr marL="0" algn="l" rtl="0" eaLnBrk="1" fontAlgn="t" latinLnBrk="0" hangingPunct="1">
                        <a:spcBef>
                          <a:spcPts val="0"/>
                        </a:spcBef>
                        <a:spcAft>
                          <a:spcPts val="0"/>
                        </a:spcAft>
                      </a:pPr>
                      <a:r>
                        <a:rPr lang="fr-FR" sz="1600" kern="1200" dirty="0">
                          <a:effectLst/>
                        </a:rPr>
                        <a:t>Maxime Viel</a:t>
                      </a:r>
                      <a:endParaRPr lang="fr-FR" sz="1600" dirty="0">
                        <a:effectLst/>
                      </a:endParaRPr>
                    </a:p>
                  </a:txBody>
                  <a:tcPr marL="0" marR="0" marT="0" marB="0" anchor="ctr"/>
                </a:tc>
                <a:tc rowSpan="3">
                  <a:txBody>
                    <a:bodyPr/>
                    <a:lstStyle/>
                    <a:p>
                      <a:pPr marL="0" algn="ctr" rtl="0" eaLnBrk="1" fontAlgn="b" latinLnBrk="0" hangingPunct="1">
                        <a:spcBef>
                          <a:spcPts val="0"/>
                        </a:spcBef>
                        <a:spcAft>
                          <a:spcPts val="0"/>
                        </a:spcAft>
                      </a:pPr>
                      <a:r>
                        <a:rPr lang="fr-FR" dirty="0">
                          <a:effectLst/>
                        </a:rPr>
                        <a:t>LUDIQUE</a:t>
                      </a:r>
                    </a:p>
                  </a:txBody>
                  <a:tcPr marL="0" marR="0" marT="0" marB="0" anchor="ctr"/>
                </a:tc>
                <a:extLst>
                  <a:ext uri="{0D108BD9-81ED-4DB2-BD59-A6C34878D82A}">
                    <a16:rowId xmlns:a16="http://schemas.microsoft.com/office/drawing/2014/main" val="468222335"/>
                  </a:ext>
                </a:extLst>
              </a:tr>
              <a:tr h="232589">
                <a:tc vMerge="1">
                  <a:txBody>
                    <a:bodyPr/>
                    <a:lstStyle/>
                    <a:p>
                      <a:endParaRPr lang="en-US"/>
                    </a:p>
                  </a:txBody>
                  <a:tcPr marL="0" marR="0" marT="0" marB="0" anchor="ctr"/>
                </a:tc>
                <a:tc>
                  <a:txBody>
                    <a:bodyPr/>
                    <a:lstStyle/>
                    <a:p>
                      <a:pPr marL="0" algn="l" rtl="0" eaLnBrk="1" fontAlgn="t" latinLnBrk="0" hangingPunct="1">
                        <a:spcBef>
                          <a:spcPts val="0"/>
                        </a:spcBef>
                        <a:spcAft>
                          <a:spcPts val="0"/>
                        </a:spcAft>
                      </a:pPr>
                      <a:r>
                        <a:rPr lang="fr-FR" sz="1600" kern="1200" dirty="0">
                          <a:effectLst/>
                        </a:rPr>
                        <a:t>Quentin </a:t>
                      </a:r>
                      <a:r>
                        <a:rPr lang="fr-FR" sz="1600" kern="1200" dirty="0" err="1">
                          <a:effectLst/>
                        </a:rPr>
                        <a:t>Laumonnier</a:t>
                      </a:r>
                      <a:endParaRPr lang="fr-FR" sz="1600" dirty="0">
                        <a:effectLst/>
                      </a:endParaRPr>
                    </a:p>
                  </a:txBody>
                  <a:tcPr marL="0" marR="0" marT="0" marB="0" anchor="ctr"/>
                </a:tc>
                <a:tc vMerge="1">
                  <a:txBody>
                    <a:bodyPr/>
                    <a:lstStyle/>
                    <a:p>
                      <a:endParaRPr lang="en-US"/>
                    </a:p>
                  </a:txBody>
                  <a:tcPr marL="0" marR="0" marT="0" marB="0" anchor="ctr"/>
                </a:tc>
                <a:extLst>
                  <a:ext uri="{0D108BD9-81ED-4DB2-BD59-A6C34878D82A}">
                    <a16:rowId xmlns:a16="http://schemas.microsoft.com/office/drawing/2014/main" val="2987310527"/>
                  </a:ext>
                </a:extLst>
              </a:tr>
              <a:tr h="259952">
                <a:tc vMerge="1">
                  <a:txBody>
                    <a:bodyPr/>
                    <a:lstStyle/>
                    <a:p>
                      <a:endParaRPr lang="en-US"/>
                    </a:p>
                  </a:txBody>
                  <a:tcPr marL="0" marR="0" marT="0" marB="0" anchor="ctr"/>
                </a:tc>
                <a:tc>
                  <a:txBody>
                    <a:bodyPr/>
                    <a:lstStyle/>
                    <a:p>
                      <a:pPr marL="0" algn="l" rtl="0" eaLnBrk="1" fontAlgn="t" latinLnBrk="0" hangingPunct="1">
                        <a:spcBef>
                          <a:spcPts val="0"/>
                        </a:spcBef>
                        <a:spcAft>
                          <a:spcPts val="0"/>
                        </a:spcAft>
                      </a:pPr>
                      <a:r>
                        <a:rPr lang="fr-FR" sz="1600" kern="1200" dirty="0">
                          <a:effectLst/>
                        </a:rPr>
                        <a:t>Mohammed </a:t>
                      </a:r>
                      <a:r>
                        <a:rPr lang="fr-FR" sz="1600" kern="1200" dirty="0" err="1">
                          <a:effectLst/>
                        </a:rPr>
                        <a:t>Addi</a:t>
                      </a:r>
                      <a:endParaRPr lang="fr-FR" sz="1600" dirty="0" err="1">
                        <a:effectLst/>
                      </a:endParaRPr>
                    </a:p>
                  </a:txBody>
                  <a:tcPr marL="0" marR="0" marT="0" marB="0" anchor="ctr"/>
                </a:tc>
                <a:tc vMerge="1">
                  <a:txBody>
                    <a:bodyPr/>
                    <a:lstStyle/>
                    <a:p>
                      <a:endParaRPr lang="en-US"/>
                    </a:p>
                  </a:txBody>
                  <a:tcPr marL="0" marR="0" marT="0" marB="0" anchor="ctr"/>
                </a:tc>
                <a:extLst>
                  <a:ext uri="{0D108BD9-81ED-4DB2-BD59-A6C34878D82A}">
                    <a16:rowId xmlns:a16="http://schemas.microsoft.com/office/drawing/2014/main" val="370559066"/>
                  </a:ext>
                </a:extLst>
              </a:tr>
            </a:tbl>
          </a:graphicData>
        </a:graphic>
      </p:graphicFrame>
      <p:sp>
        <p:nvSpPr>
          <p:cNvPr id="6" name="TextBox 5">
            <a:extLst>
              <a:ext uri="{FF2B5EF4-FFF2-40B4-BE49-F238E27FC236}">
                <a16:creationId xmlns:a16="http://schemas.microsoft.com/office/drawing/2014/main" id="{66CBD25D-1568-C0D9-DADE-4A7FAC64581B}"/>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219286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a:extLst>
              <a:ext uri="{FF2B5EF4-FFF2-40B4-BE49-F238E27FC236}">
                <a16:creationId xmlns:a16="http://schemas.microsoft.com/office/drawing/2014/main" id="{0B32DE6C-F87E-FFAE-EDC0-8B689FD1A77D}"/>
              </a:ext>
            </a:extLst>
          </p:cNvPr>
          <p:cNvGraphicFramePr>
            <a:graphicFrameLocks noChangeAspect="1"/>
          </p:cNvGraphicFramePr>
          <p:nvPr/>
        </p:nvGraphicFramePr>
        <p:xfrm>
          <a:off x="11446111" y="5982187"/>
          <a:ext cx="745889" cy="840861"/>
        </p:xfrm>
        <a:graphic>
          <a:graphicData uri="http://schemas.openxmlformats.org/presentationml/2006/ole">
            <mc:AlternateContent xmlns:mc="http://schemas.openxmlformats.org/markup-compatibility/2006">
              <mc:Choice xmlns:v="urn:schemas-microsoft-com:vml" Requires="v">
                <p:oleObj name="Acrobat Document" r:id="rId4" imgW="2114069" imgH="2390249" progId="Acrobat.Document.DC">
                  <p:embed/>
                </p:oleObj>
              </mc:Choice>
              <mc:Fallback>
                <p:oleObj name="Acrobat Document" r:id="rId4" imgW="2114069" imgH="2390249" progId="Acrobat.Document.DC">
                  <p:embed/>
                  <p:pic>
                    <p:nvPicPr>
                      <p:cNvPr id="4" name="Objet 3">
                        <a:extLst>
                          <a:ext uri="{FF2B5EF4-FFF2-40B4-BE49-F238E27FC236}">
                            <a16:creationId xmlns:a16="http://schemas.microsoft.com/office/drawing/2014/main" id="{0B32DE6C-F87E-FFAE-EDC0-8B689FD1A77D}"/>
                          </a:ext>
                        </a:extLst>
                      </p:cNvPr>
                      <p:cNvPicPr/>
                      <p:nvPr/>
                    </p:nvPicPr>
                    <p:blipFill>
                      <a:blip r:embed="rId5"/>
                      <a:stretch>
                        <a:fillRect/>
                      </a:stretch>
                    </p:blipFill>
                    <p:spPr>
                      <a:xfrm>
                        <a:off x="11446111" y="5982187"/>
                        <a:ext cx="745889" cy="840861"/>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8A2D44B2-7F2B-EE12-0BDC-19E4E2437FEF}"/>
              </a:ext>
            </a:extLst>
          </p:cNvPr>
          <p:cNvSpPr>
            <a:spLocks noGrp="1"/>
          </p:cNvSpPr>
          <p:nvPr>
            <p:ph idx="1"/>
          </p:nvPr>
        </p:nvSpPr>
        <p:spPr>
          <a:xfrm rot="20220000">
            <a:off x="1619194" y="1227226"/>
            <a:ext cx="4946277" cy="1247309"/>
          </a:xfrm>
        </p:spPr>
        <p:txBody>
          <a:bodyPr vert="horz" lIns="91440" tIns="45720" rIns="91440" bIns="45720" rtlCol="0" anchor="t">
            <a:normAutofit/>
          </a:bodyPr>
          <a:lstStyle/>
          <a:p>
            <a:pPr marL="0" indent="0">
              <a:buNone/>
            </a:pPr>
            <a:r>
              <a:rPr lang="en-US" sz="3200" b="1">
                <a:solidFill>
                  <a:srgbClr val="5AABB8"/>
                </a:solidFill>
                <a:latin typeface="Verdana Pro"/>
                <a:ea typeface="+mn-lt"/>
                <a:cs typeface="+mn-lt"/>
              </a:rPr>
              <a:t>Good luck, have fun!</a:t>
            </a:r>
            <a:endParaRPr lang="en-US" sz="3200" b="1">
              <a:latin typeface="Verdana Pro"/>
            </a:endParaRPr>
          </a:p>
        </p:txBody>
      </p:sp>
      <p:pic>
        <p:nvPicPr>
          <p:cNvPr id="8" name="Picture 8" descr="A picture containing text, vector graphics&#10;&#10;Description automatically generated">
            <a:extLst>
              <a:ext uri="{FF2B5EF4-FFF2-40B4-BE49-F238E27FC236}">
                <a16:creationId xmlns:a16="http://schemas.microsoft.com/office/drawing/2014/main" id="{CFBA3AC3-A483-4BC6-D5B8-B4114B902134}"/>
              </a:ext>
            </a:extLst>
          </p:cNvPr>
          <p:cNvPicPr>
            <a:picLocks noChangeAspect="1"/>
          </p:cNvPicPr>
          <p:nvPr/>
        </p:nvPicPr>
        <p:blipFill>
          <a:blip r:embed="rId6"/>
          <a:stretch>
            <a:fillRect/>
          </a:stretch>
        </p:blipFill>
        <p:spPr>
          <a:xfrm>
            <a:off x="4018429" y="1261782"/>
            <a:ext cx="4513729" cy="4513729"/>
          </a:xfrm>
          <a:prstGeom prst="rect">
            <a:avLst/>
          </a:prstGeom>
        </p:spPr>
      </p:pic>
    </p:spTree>
    <p:extLst>
      <p:ext uri="{BB962C8B-B14F-4D97-AF65-F5344CB8AC3E}">
        <p14:creationId xmlns:p14="http://schemas.microsoft.com/office/powerpoint/2010/main" val="2964018960"/>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450D7E-FA38-AF2E-647A-17365014BF74}"/>
              </a:ext>
            </a:extLst>
          </p:cNvPr>
          <p:cNvSpPr/>
          <p:nvPr/>
        </p:nvSpPr>
        <p:spPr>
          <a:xfrm>
            <a:off x="1" y="-4804"/>
            <a:ext cx="12191999" cy="1135927"/>
          </a:xfrm>
          <a:prstGeom prst="rect">
            <a:avLst/>
          </a:prstGeom>
          <a:solidFill>
            <a:srgbClr val="5AABB8"/>
          </a:solidFill>
          <a:ln>
            <a:solidFill>
              <a:srgbClr val="5AABB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800">
                <a:solidFill>
                  <a:schemeClr val="bg1"/>
                </a:solidFill>
                <a:latin typeface="Segoe UI"/>
                <a:cs typeface="Segoe UI"/>
              </a:rPr>
              <a:t>Evaluation du projet</a:t>
            </a:r>
            <a:endParaRPr lang="en-US"/>
          </a:p>
        </p:txBody>
      </p:sp>
      <p:graphicFrame>
        <p:nvGraphicFramePr>
          <p:cNvPr id="4" name="Objet 3">
            <a:extLst>
              <a:ext uri="{FF2B5EF4-FFF2-40B4-BE49-F238E27FC236}">
                <a16:creationId xmlns:a16="http://schemas.microsoft.com/office/drawing/2014/main" id="{0B32DE6C-F87E-FFAE-EDC0-8B689FD1A77D}"/>
              </a:ext>
            </a:extLst>
          </p:cNvPr>
          <p:cNvGraphicFramePr>
            <a:graphicFrameLocks noChangeAspect="1"/>
          </p:cNvGraphicFramePr>
          <p:nvPr/>
        </p:nvGraphicFramePr>
        <p:xfrm>
          <a:off x="11446111" y="5982187"/>
          <a:ext cx="745889" cy="840861"/>
        </p:xfrm>
        <a:graphic>
          <a:graphicData uri="http://schemas.openxmlformats.org/presentationml/2006/ole">
            <mc:AlternateContent xmlns:mc="http://schemas.openxmlformats.org/markup-compatibility/2006">
              <mc:Choice xmlns:v="urn:schemas-microsoft-com:vml" Requires="v">
                <p:oleObj name="Acrobat Document" r:id="rId4" imgW="2114069" imgH="2390249" progId="Acrobat.Document.DC">
                  <p:embed/>
                </p:oleObj>
              </mc:Choice>
              <mc:Fallback>
                <p:oleObj name="Acrobat Document" r:id="rId4" imgW="2114069" imgH="2390249" progId="Acrobat.Document.DC">
                  <p:embed/>
                  <p:pic>
                    <p:nvPicPr>
                      <p:cNvPr id="4" name="Objet 3">
                        <a:extLst>
                          <a:ext uri="{FF2B5EF4-FFF2-40B4-BE49-F238E27FC236}">
                            <a16:creationId xmlns:a16="http://schemas.microsoft.com/office/drawing/2014/main" id="{0B32DE6C-F87E-FFAE-EDC0-8B689FD1A77D}"/>
                          </a:ext>
                        </a:extLst>
                      </p:cNvPr>
                      <p:cNvPicPr/>
                      <p:nvPr/>
                    </p:nvPicPr>
                    <p:blipFill>
                      <a:blip r:embed="rId5"/>
                      <a:stretch>
                        <a:fillRect/>
                      </a:stretch>
                    </p:blipFill>
                    <p:spPr>
                      <a:xfrm>
                        <a:off x="11446111" y="5982187"/>
                        <a:ext cx="745889" cy="840861"/>
                      </a:xfrm>
                      <a:prstGeom prst="rect">
                        <a:avLst/>
                      </a:prstGeom>
                    </p:spPr>
                  </p:pic>
                </p:oleObj>
              </mc:Fallback>
            </mc:AlternateContent>
          </a:graphicData>
        </a:graphic>
      </p:graphicFrame>
      <p:sp>
        <p:nvSpPr>
          <p:cNvPr id="6" name="Espace réservé du contenu 5">
            <a:extLst>
              <a:ext uri="{FF2B5EF4-FFF2-40B4-BE49-F238E27FC236}">
                <a16:creationId xmlns:a16="http://schemas.microsoft.com/office/drawing/2014/main" id="{8B13A5CB-2E90-726C-902E-C1B7E8BF8BBB}"/>
              </a:ext>
            </a:extLst>
          </p:cNvPr>
          <p:cNvSpPr>
            <a:spLocks noGrp="1"/>
          </p:cNvSpPr>
          <p:nvPr>
            <p:ph idx="1"/>
          </p:nvPr>
        </p:nvSpPr>
        <p:spPr>
          <a:xfrm>
            <a:off x="984726" y="1836181"/>
            <a:ext cx="5283697" cy="4149632"/>
          </a:xfrm>
        </p:spPr>
        <p:txBody>
          <a:bodyPr vert="horz" lIns="91440" tIns="45720" rIns="91440" bIns="45720" rtlCol="0" anchor="t">
            <a:normAutofit/>
          </a:bodyPr>
          <a:lstStyle/>
          <a:p>
            <a:pPr marL="0" indent="0" algn="just">
              <a:lnSpc>
                <a:spcPct val="107000"/>
              </a:lnSpc>
              <a:buNone/>
            </a:pPr>
            <a:r>
              <a:rPr lang="fr-FR" sz="1800" b="1">
                <a:latin typeface="Calibri"/>
                <a:ea typeface="Calibri"/>
                <a:cs typeface="Times New Roman"/>
              </a:rPr>
              <a:t>Répartition de la notation</a:t>
            </a:r>
            <a:endParaRPr lang="fr-FR" sz="1800" b="1">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buNone/>
            </a:pPr>
            <a:endParaRPr lang="fr-FR" sz="1800" b="1">
              <a:ea typeface="+mn-lt"/>
              <a:cs typeface="Times New Roman"/>
            </a:endParaRPr>
          </a:p>
          <a:p>
            <a:pPr algn="just"/>
            <a:r>
              <a:rPr lang="fr-FR" sz="1800">
                <a:ea typeface="+mn-lt"/>
                <a:cs typeface="+mn-lt"/>
              </a:rPr>
              <a:t>Présentation journalière (5 %) </a:t>
            </a:r>
            <a:endParaRPr lang="fr-FR"/>
          </a:p>
          <a:p>
            <a:pPr algn="just"/>
            <a:r>
              <a:rPr lang="fr-FR" sz="1800">
                <a:ea typeface="+mn-lt"/>
                <a:cs typeface="+mn-lt"/>
              </a:rPr>
              <a:t>Coaching (15 %) </a:t>
            </a:r>
            <a:endParaRPr lang="fr-FR"/>
          </a:p>
          <a:p>
            <a:pPr algn="just"/>
            <a:r>
              <a:rPr lang="fr-FR" sz="1800">
                <a:ea typeface="+mn-lt"/>
                <a:cs typeface="+mn-lt"/>
              </a:rPr>
              <a:t>Problématisation du sujet (5 %) </a:t>
            </a:r>
            <a:endParaRPr lang="fr-FR"/>
          </a:p>
          <a:p>
            <a:pPr algn="just"/>
            <a:r>
              <a:rPr lang="fr-FR" sz="1800">
                <a:ea typeface="+mn-lt"/>
                <a:cs typeface="+mn-lt"/>
              </a:rPr>
              <a:t>Pitch (10 %) </a:t>
            </a:r>
            <a:endParaRPr lang="fr-FR"/>
          </a:p>
          <a:p>
            <a:pPr algn="just"/>
            <a:r>
              <a:rPr lang="fr-FR" sz="1800">
                <a:ea typeface="+mn-lt"/>
                <a:cs typeface="+mn-lt"/>
              </a:rPr>
              <a:t>Présentation finale (20 %) </a:t>
            </a:r>
            <a:endParaRPr lang="fr-FR"/>
          </a:p>
          <a:p>
            <a:pPr algn="just"/>
            <a:r>
              <a:rPr lang="fr-FR" sz="1800">
                <a:ea typeface="+mn-lt"/>
                <a:cs typeface="+mn-lt"/>
              </a:rPr>
              <a:t>Code et </a:t>
            </a:r>
            <a:r>
              <a:rPr lang="fr-FR" sz="1800" err="1">
                <a:ea typeface="+mn-lt"/>
                <a:cs typeface="+mn-lt"/>
              </a:rPr>
              <a:t>lab</a:t>
            </a:r>
            <a:r>
              <a:rPr lang="fr-FR" sz="1800">
                <a:ea typeface="+mn-lt"/>
                <a:cs typeface="+mn-lt"/>
              </a:rPr>
              <a:t> book (15 %)</a:t>
            </a:r>
            <a:endParaRPr lang="fr-FR">
              <a:ea typeface="+mn-lt"/>
              <a:cs typeface="+mn-lt"/>
            </a:endParaRPr>
          </a:p>
          <a:p>
            <a:pPr algn="just"/>
            <a:r>
              <a:rPr lang="fr-FR" sz="1800">
                <a:ea typeface="+mn-lt"/>
                <a:cs typeface="+mn-lt"/>
              </a:rPr>
              <a:t>Rapport et documentation (30 %)</a:t>
            </a:r>
            <a:endParaRPr lang="fr-FR">
              <a:ea typeface="Calibri" panose="020F0502020204030204"/>
              <a:cs typeface="Calibri" panose="020F0502020204030204"/>
            </a:endParaRPr>
          </a:p>
          <a:p>
            <a:pPr marL="0" indent="0" algn="just">
              <a:lnSpc>
                <a:spcPct val="107000"/>
              </a:lnSpc>
              <a:buNone/>
            </a:pP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8" descr="A picture containing text, vector graphics&#10;&#10;Description automatically generated">
            <a:extLst>
              <a:ext uri="{FF2B5EF4-FFF2-40B4-BE49-F238E27FC236}">
                <a16:creationId xmlns:a16="http://schemas.microsoft.com/office/drawing/2014/main" id="{0DF77447-4E17-1710-4300-2C2EA9AF65F0}"/>
              </a:ext>
            </a:extLst>
          </p:cNvPr>
          <p:cNvPicPr>
            <a:picLocks noChangeAspect="1"/>
          </p:cNvPicPr>
          <p:nvPr/>
        </p:nvPicPr>
        <p:blipFill>
          <a:blip r:embed="rId6"/>
          <a:stretch>
            <a:fillRect/>
          </a:stretch>
        </p:blipFill>
        <p:spPr>
          <a:xfrm>
            <a:off x="7570695" y="2281518"/>
            <a:ext cx="2743200" cy="2743200"/>
          </a:xfrm>
          <a:prstGeom prst="rect">
            <a:avLst/>
          </a:prstGeom>
        </p:spPr>
      </p:pic>
    </p:spTree>
    <p:extLst>
      <p:ext uri="{BB962C8B-B14F-4D97-AF65-F5344CB8AC3E}">
        <p14:creationId xmlns:p14="http://schemas.microsoft.com/office/powerpoint/2010/main" val="730003212"/>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E81106-5CAA-8E71-B0F1-CF5A9EF97025}"/>
              </a:ext>
            </a:extLst>
          </p:cNvPr>
          <p:cNvSpPr/>
          <p:nvPr/>
        </p:nvSpPr>
        <p:spPr>
          <a:xfrm>
            <a:off x="0" y="-413926"/>
            <a:ext cx="12191999" cy="1403195"/>
          </a:xfrm>
          <a:prstGeom prst="rect">
            <a:avLst/>
          </a:prstGeom>
          <a:solidFill>
            <a:srgbClr val="5AABB8"/>
          </a:solidFill>
          <a:ln>
            <a:solidFill>
              <a:srgbClr val="5AABB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3200">
                <a:solidFill>
                  <a:schemeClr val="bg1"/>
                </a:solidFill>
                <a:cs typeface="Calibri" panose="020F0502020204030204"/>
              </a:rPr>
              <a:t>Planning du projet  </a:t>
            </a:r>
            <a:endParaRPr lang="fr-FR" sz="3200">
              <a:solidFill>
                <a:schemeClr val="bg1"/>
              </a:solidFill>
              <a:ea typeface="Calibri"/>
              <a:cs typeface="Calibri" panose="020F0502020204030204"/>
            </a:endParaRPr>
          </a:p>
        </p:txBody>
      </p:sp>
      <p:graphicFrame>
        <p:nvGraphicFramePr>
          <p:cNvPr id="13" name="Objet 2">
            <a:extLst>
              <a:ext uri="{FF2B5EF4-FFF2-40B4-BE49-F238E27FC236}">
                <a16:creationId xmlns:a16="http://schemas.microsoft.com/office/drawing/2014/main" id="{E0FA72BA-B882-1F47-27C6-01E0F2710240}"/>
              </a:ext>
            </a:extLst>
          </p:cNvPr>
          <p:cNvGraphicFramePr>
            <a:graphicFrameLocks noChangeAspect="1"/>
          </p:cNvGraphicFramePr>
          <p:nvPr/>
        </p:nvGraphicFramePr>
        <p:xfrm>
          <a:off x="11446111" y="5982187"/>
          <a:ext cx="745889" cy="840861"/>
        </p:xfrm>
        <a:graphic>
          <a:graphicData uri="http://schemas.openxmlformats.org/presentationml/2006/ole">
            <mc:AlternateContent xmlns:mc="http://schemas.openxmlformats.org/markup-compatibility/2006">
              <mc:Choice xmlns:v="urn:schemas-microsoft-com:vml" Requires="v">
                <p:oleObj name="Acrobat Document" r:id="rId2" imgW="2114069" imgH="2390249" progId="Acrobat.Document.DC">
                  <p:embed/>
                </p:oleObj>
              </mc:Choice>
              <mc:Fallback>
                <p:oleObj name="Acrobat Document" r:id="rId2" imgW="2114069" imgH="2390249" progId="Acrobat.Document.DC">
                  <p:embed/>
                  <p:pic>
                    <p:nvPicPr>
                      <p:cNvPr id="13" name="Objet 2">
                        <a:extLst>
                          <a:ext uri="{FF2B5EF4-FFF2-40B4-BE49-F238E27FC236}">
                            <a16:creationId xmlns:a16="http://schemas.microsoft.com/office/drawing/2014/main" id="{E0FA72BA-B882-1F47-27C6-01E0F2710240}"/>
                          </a:ext>
                        </a:extLst>
                      </p:cNvPr>
                      <p:cNvPicPr/>
                      <p:nvPr/>
                    </p:nvPicPr>
                    <p:blipFill>
                      <a:blip r:embed="rId3"/>
                      <a:stretch>
                        <a:fillRect/>
                      </a:stretch>
                    </p:blipFill>
                    <p:spPr>
                      <a:xfrm>
                        <a:off x="11446111" y="5982187"/>
                        <a:ext cx="745889" cy="840861"/>
                      </a:xfrm>
                      <a:prstGeom prst="rect">
                        <a:avLst/>
                      </a:prstGeom>
                    </p:spPr>
                  </p:pic>
                </p:oleObj>
              </mc:Fallback>
            </mc:AlternateContent>
          </a:graphicData>
        </a:graphic>
      </p:graphicFrame>
      <p:sp>
        <p:nvSpPr>
          <p:cNvPr id="2" name="Google Shape;541;p39">
            <a:extLst>
              <a:ext uri="{FF2B5EF4-FFF2-40B4-BE49-F238E27FC236}">
                <a16:creationId xmlns:a16="http://schemas.microsoft.com/office/drawing/2014/main" id="{86EA21C8-B414-A142-0964-3BD170165C43}"/>
              </a:ext>
            </a:extLst>
          </p:cNvPr>
          <p:cNvSpPr txBox="1">
            <a:spLocks/>
          </p:cNvSpPr>
          <p:nvPr/>
        </p:nvSpPr>
        <p:spPr>
          <a:xfrm>
            <a:off x="8604186" y="5717055"/>
            <a:ext cx="351300" cy="405300"/>
          </a:xfrm>
          <a:prstGeom prst="rect">
            <a:avLst/>
          </a:prstGeom>
        </p:spPr>
        <p:txBody>
          <a:bodyPr spcFirstLastPara="1" vert="horz" wrap="square" lIns="0" tIns="0" rIns="0" bIns="0"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
          </a:p>
        </p:txBody>
      </p:sp>
      <p:sp>
        <p:nvSpPr>
          <p:cNvPr id="4" name="Google Shape;542;p39">
            <a:extLst>
              <a:ext uri="{FF2B5EF4-FFF2-40B4-BE49-F238E27FC236}">
                <a16:creationId xmlns:a16="http://schemas.microsoft.com/office/drawing/2014/main" id="{9C4C948D-8A62-FC15-090B-DD3C643A60D8}"/>
              </a:ext>
            </a:extLst>
          </p:cNvPr>
          <p:cNvSpPr/>
          <p:nvPr/>
        </p:nvSpPr>
        <p:spPr>
          <a:xfrm>
            <a:off x="353125" y="3107352"/>
            <a:ext cx="11702374" cy="194767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solidFill>
            <a:srgbClr val="FFFFFF"/>
          </a:solidFill>
          <a:ln w="228600" cap="flat" cmpd="sng">
            <a:solidFill>
              <a:srgbClr val="6EAFB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543;p39">
            <a:extLst>
              <a:ext uri="{FF2B5EF4-FFF2-40B4-BE49-F238E27FC236}">
                <a16:creationId xmlns:a16="http://schemas.microsoft.com/office/drawing/2014/main" id="{F3F2E39D-1A45-F837-00D8-D79AE3782D19}"/>
              </a:ext>
            </a:extLst>
          </p:cNvPr>
          <p:cNvSpPr/>
          <p:nvPr/>
        </p:nvSpPr>
        <p:spPr>
          <a:xfrm>
            <a:off x="353125" y="3114025"/>
            <a:ext cx="11702374" cy="194767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bg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554;p39">
            <a:extLst>
              <a:ext uri="{FF2B5EF4-FFF2-40B4-BE49-F238E27FC236}">
                <a16:creationId xmlns:a16="http://schemas.microsoft.com/office/drawing/2014/main" id="{CD46C393-05C9-A120-53A5-E0F9349D08D8}"/>
              </a:ext>
            </a:extLst>
          </p:cNvPr>
          <p:cNvSpPr/>
          <p:nvPr/>
        </p:nvSpPr>
        <p:spPr>
          <a:xfrm rot="18900000">
            <a:off x="4117587" y="5404331"/>
            <a:ext cx="334744" cy="334744"/>
          </a:xfrm>
          <a:prstGeom prst="teardrop">
            <a:avLst>
              <a:gd name="adj" fmla="val 100000"/>
            </a:avLst>
          </a:prstGeom>
          <a:solidFill>
            <a:srgbClr val="6EAF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21" name="Google Shape;545;p39">
            <a:extLst>
              <a:ext uri="{FF2B5EF4-FFF2-40B4-BE49-F238E27FC236}">
                <a16:creationId xmlns:a16="http://schemas.microsoft.com/office/drawing/2014/main" id="{382B91E9-BA13-5D04-3251-6E0B3E4578D0}"/>
              </a:ext>
            </a:extLst>
          </p:cNvPr>
          <p:cNvSpPr/>
          <p:nvPr/>
        </p:nvSpPr>
        <p:spPr>
          <a:xfrm rot="18900000">
            <a:off x="6693658" y="5386784"/>
            <a:ext cx="334744" cy="334744"/>
          </a:xfrm>
          <a:prstGeom prst="teardrop">
            <a:avLst>
              <a:gd name="adj" fmla="val 100000"/>
            </a:avLst>
          </a:prstGeom>
          <a:solidFill>
            <a:srgbClr val="6EAFB4"/>
          </a:solidFill>
          <a:ln>
            <a:noFill/>
          </a:ln>
        </p:spPr>
        <p:txBody>
          <a:bodyPr spcFirstLastPara="1" wrap="square" lIns="91425" tIns="91425" rIns="91425" bIns="91425" anchor="ctr" anchorCtr="0">
            <a:noAutofit/>
          </a:bodyPr>
          <a:lstStyle/>
          <a:p>
            <a:endParaRPr lang="en-US">
              <a:solidFill>
                <a:schemeClr val="dk1"/>
              </a:solidFill>
              <a:latin typeface="Inria Sans"/>
              <a:ea typeface="Calibri"/>
              <a:cs typeface="Calibri"/>
            </a:endParaRPr>
          </a:p>
        </p:txBody>
      </p:sp>
      <p:pic>
        <p:nvPicPr>
          <p:cNvPr id="25" name="Graphique 24" descr="Flèches de chevron avec un remplissage uni">
            <a:extLst>
              <a:ext uri="{FF2B5EF4-FFF2-40B4-BE49-F238E27FC236}">
                <a16:creationId xmlns:a16="http://schemas.microsoft.com/office/drawing/2014/main" id="{1CD43BCA-A848-5A61-1BA7-ED2D867DD0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13831" y="2101457"/>
            <a:ext cx="767436" cy="767436"/>
          </a:xfrm>
          <a:prstGeom prst="rect">
            <a:avLst/>
          </a:prstGeom>
        </p:spPr>
      </p:pic>
      <p:sp>
        <p:nvSpPr>
          <p:cNvPr id="26" name="ZoneTexte 25">
            <a:extLst>
              <a:ext uri="{FF2B5EF4-FFF2-40B4-BE49-F238E27FC236}">
                <a16:creationId xmlns:a16="http://schemas.microsoft.com/office/drawing/2014/main" id="{AA14E65F-5B06-E5E8-78A2-0673C8311F72}"/>
              </a:ext>
            </a:extLst>
          </p:cNvPr>
          <p:cNvSpPr txBox="1"/>
          <p:nvPr/>
        </p:nvSpPr>
        <p:spPr>
          <a:xfrm>
            <a:off x="11200835" y="1829995"/>
            <a:ext cx="933654" cy="369332"/>
          </a:xfrm>
          <a:prstGeom prst="rect">
            <a:avLst/>
          </a:prstGeom>
          <a:noFill/>
        </p:spPr>
        <p:txBody>
          <a:bodyPr wrap="none" lIns="91440" tIns="45720" rIns="91440" bIns="45720" rtlCol="0" anchor="t">
            <a:spAutoFit/>
          </a:bodyPr>
          <a:lstStyle/>
          <a:p>
            <a:r>
              <a:rPr lang="fr-FR" b="1">
                <a:solidFill>
                  <a:srgbClr val="6EAFB4"/>
                </a:solidFill>
              </a:rPr>
              <a:t>projet 2</a:t>
            </a:r>
          </a:p>
        </p:txBody>
      </p:sp>
      <p:sp>
        <p:nvSpPr>
          <p:cNvPr id="28" name="ZoneTexte 27">
            <a:extLst>
              <a:ext uri="{FF2B5EF4-FFF2-40B4-BE49-F238E27FC236}">
                <a16:creationId xmlns:a16="http://schemas.microsoft.com/office/drawing/2014/main" id="{5BE506D7-33E8-AE59-E519-0258ED23C5B4}"/>
              </a:ext>
            </a:extLst>
          </p:cNvPr>
          <p:cNvSpPr txBox="1"/>
          <p:nvPr/>
        </p:nvSpPr>
        <p:spPr>
          <a:xfrm>
            <a:off x="2792313" y="5886802"/>
            <a:ext cx="2481349" cy="646331"/>
          </a:xfrm>
          <a:prstGeom prst="rect">
            <a:avLst/>
          </a:prstGeom>
          <a:noFill/>
          <a:ln>
            <a:solidFill>
              <a:srgbClr val="5AABB8"/>
            </a:solidFill>
          </a:ln>
        </p:spPr>
        <p:txBody>
          <a:bodyPr wrap="square" lIns="91440" tIns="45720" rIns="91440" bIns="45720" rtlCol="0" anchor="ctr">
            <a:spAutoFit/>
          </a:bodyPr>
          <a:lstStyle/>
          <a:p>
            <a:pPr algn="ctr"/>
            <a:r>
              <a:rPr lang="fr-FR" b="1">
                <a:solidFill>
                  <a:srgbClr val="5AABB8"/>
                </a:solidFill>
                <a:cs typeface="Calibri"/>
              </a:rPr>
              <a:t>5 mai</a:t>
            </a:r>
          </a:p>
          <a:p>
            <a:pPr algn="ctr"/>
            <a:r>
              <a:rPr lang="fr-FR">
                <a:solidFill>
                  <a:srgbClr val="B80E80"/>
                </a:solidFill>
              </a:rPr>
              <a:t>Affiner la problématique</a:t>
            </a:r>
            <a:endParaRPr lang="fr-FR">
              <a:solidFill>
                <a:srgbClr val="B80E80"/>
              </a:solidFill>
              <a:cs typeface="Calibri"/>
            </a:endParaRPr>
          </a:p>
        </p:txBody>
      </p:sp>
      <p:sp>
        <p:nvSpPr>
          <p:cNvPr id="29" name="ZoneTexte 28">
            <a:extLst>
              <a:ext uri="{FF2B5EF4-FFF2-40B4-BE49-F238E27FC236}">
                <a16:creationId xmlns:a16="http://schemas.microsoft.com/office/drawing/2014/main" id="{CDEB62FA-D820-9EFA-E147-85302BCBFA94}"/>
              </a:ext>
            </a:extLst>
          </p:cNvPr>
          <p:cNvSpPr txBox="1"/>
          <p:nvPr/>
        </p:nvSpPr>
        <p:spPr>
          <a:xfrm>
            <a:off x="78142" y="5368638"/>
            <a:ext cx="2466276" cy="369332"/>
          </a:xfrm>
          <a:prstGeom prst="rect">
            <a:avLst/>
          </a:prstGeom>
          <a:noFill/>
        </p:spPr>
        <p:txBody>
          <a:bodyPr wrap="square" lIns="91440" tIns="45720" rIns="91440" bIns="45720" rtlCol="0" anchor="t">
            <a:spAutoFit/>
          </a:bodyPr>
          <a:lstStyle/>
          <a:p>
            <a:endParaRPr lang="fr-FR">
              <a:solidFill>
                <a:srgbClr val="6EAFB4"/>
              </a:solidFill>
              <a:cs typeface="Calibri"/>
            </a:endParaRPr>
          </a:p>
        </p:txBody>
      </p:sp>
      <p:sp>
        <p:nvSpPr>
          <p:cNvPr id="30" name="ZoneTexte 29">
            <a:extLst>
              <a:ext uri="{FF2B5EF4-FFF2-40B4-BE49-F238E27FC236}">
                <a16:creationId xmlns:a16="http://schemas.microsoft.com/office/drawing/2014/main" id="{B25CF2BF-B7CC-6715-247F-38B74755F560}"/>
              </a:ext>
            </a:extLst>
          </p:cNvPr>
          <p:cNvSpPr txBox="1"/>
          <p:nvPr/>
        </p:nvSpPr>
        <p:spPr>
          <a:xfrm>
            <a:off x="492134" y="4195771"/>
            <a:ext cx="2466276" cy="369332"/>
          </a:xfrm>
          <a:prstGeom prst="rect">
            <a:avLst/>
          </a:prstGeom>
          <a:noFill/>
        </p:spPr>
        <p:txBody>
          <a:bodyPr wrap="square" lIns="91440" tIns="45720" rIns="91440" bIns="45720" rtlCol="0" anchor="t">
            <a:spAutoFit/>
          </a:bodyPr>
          <a:lstStyle/>
          <a:p>
            <a:endParaRPr lang="fr-FR">
              <a:solidFill>
                <a:srgbClr val="6EAFB4"/>
              </a:solidFill>
              <a:cs typeface="Calibri"/>
            </a:endParaRPr>
          </a:p>
        </p:txBody>
      </p:sp>
      <p:grpSp>
        <p:nvGrpSpPr>
          <p:cNvPr id="40" name="Google Shape;544;p39">
            <a:extLst>
              <a:ext uri="{FF2B5EF4-FFF2-40B4-BE49-F238E27FC236}">
                <a16:creationId xmlns:a16="http://schemas.microsoft.com/office/drawing/2014/main" id="{386BA67C-5E9D-5365-6D39-463ACFD0D6A3}"/>
              </a:ext>
            </a:extLst>
          </p:cNvPr>
          <p:cNvGrpSpPr/>
          <p:nvPr/>
        </p:nvGrpSpPr>
        <p:grpSpPr>
          <a:xfrm rot="10800000">
            <a:off x="9300301" y="5335638"/>
            <a:ext cx="383499" cy="455019"/>
            <a:chOff x="1955989" y="1866499"/>
            <a:chExt cx="383499" cy="455019"/>
          </a:xfrm>
          <a:solidFill>
            <a:srgbClr val="6EAFB4"/>
          </a:solidFill>
        </p:grpSpPr>
        <p:sp>
          <p:nvSpPr>
            <p:cNvPr id="41" name="Google Shape;545;p39">
              <a:extLst>
                <a:ext uri="{FF2B5EF4-FFF2-40B4-BE49-F238E27FC236}">
                  <a16:creationId xmlns:a16="http://schemas.microsoft.com/office/drawing/2014/main" id="{CE1E8950-EDD3-C5EB-FE8E-60DE342EE6C6}"/>
                </a:ext>
              </a:extLst>
            </p:cNvPr>
            <p:cNvSpPr/>
            <p:nvPr/>
          </p:nvSpPr>
          <p:spPr>
            <a:xfrm rot="8100000">
              <a:off x="2004744" y="1986774"/>
              <a:ext cx="334744" cy="334744"/>
            </a:xfrm>
            <a:prstGeom prst="teardrop">
              <a:avLst>
                <a:gd name="adj" fmla="val 10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42" name="Google Shape;546;p39">
              <a:extLst>
                <a:ext uri="{FF2B5EF4-FFF2-40B4-BE49-F238E27FC236}">
                  <a16:creationId xmlns:a16="http://schemas.microsoft.com/office/drawing/2014/main" id="{48D58671-F8EA-B574-1C31-7D7828BAD995}"/>
                </a:ext>
              </a:extLst>
            </p:cNvPr>
            <p:cNvSpPr/>
            <p:nvPr/>
          </p:nvSpPr>
          <p:spPr>
            <a:xfrm>
              <a:off x="1955989" y="1866499"/>
              <a:ext cx="134100" cy="134100"/>
            </a:xfrm>
            <a:prstGeom prst="ellipse">
              <a:avLst/>
            </a:prstGeom>
            <a:grpFill/>
            <a:ln>
              <a:noFill/>
            </a:ln>
          </p:spPr>
          <p:txBody>
            <a:bodyPr spcFirstLastPara="1" wrap="square" lIns="0" tIns="0" rIns="0" bIns="0" anchor="ctr" anchorCtr="0">
              <a:noAutofit/>
            </a:bodyPr>
            <a:lstStyle/>
            <a:p>
              <a:pPr marL="0" lvl="0" indent="0" algn="ctr" rtl="0">
                <a:spcBef>
                  <a:spcPts val="0"/>
                </a:spcBef>
                <a:spcAft>
                  <a:spcPts val="0"/>
                </a:spcAft>
                <a:buNone/>
              </a:pPr>
              <a:endParaRPr sz="600">
                <a:solidFill>
                  <a:schemeClr val="dk1"/>
                </a:solidFill>
                <a:latin typeface="Inria Sans"/>
                <a:ea typeface="Inria Sans"/>
                <a:cs typeface="Inria Sans"/>
                <a:sym typeface="Inria Sans"/>
              </a:endParaRPr>
            </a:p>
          </p:txBody>
        </p:sp>
      </p:grpSp>
      <p:sp>
        <p:nvSpPr>
          <p:cNvPr id="3" name="Google Shape;551;p39">
            <a:extLst>
              <a:ext uri="{FF2B5EF4-FFF2-40B4-BE49-F238E27FC236}">
                <a16:creationId xmlns:a16="http://schemas.microsoft.com/office/drawing/2014/main" id="{C6EE0FCD-90F5-E4E7-CCEF-1A01709DE8E9}"/>
              </a:ext>
            </a:extLst>
          </p:cNvPr>
          <p:cNvSpPr/>
          <p:nvPr/>
        </p:nvSpPr>
        <p:spPr>
          <a:xfrm rot="8100000">
            <a:off x="530220" y="4393458"/>
            <a:ext cx="334744" cy="334744"/>
          </a:xfrm>
          <a:prstGeom prst="teardrop">
            <a:avLst>
              <a:gd name="adj" fmla="val 100000"/>
            </a:avLst>
          </a:prstGeom>
          <a:solidFill>
            <a:srgbClr val="6EAFB4"/>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lang="en-US">
              <a:solidFill>
                <a:srgbClr val="6EAFB4"/>
              </a:solidFill>
              <a:ea typeface="+mn-lt"/>
              <a:cs typeface="+mn-lt"/>
            </a:endParaRPr>
          </a:p>
          <a:p>
            <a:endParaRPr lang="en-US">
              <a:solidFill>
                <a:srgbClr val="6EAFB4"/>
              </a:solidFill>
              <a:ea typeface="+mn-lt"/>
              <a:cs typeface="+mn-lt"/>
            </a:endParaRPr>
          </a:p>
          <a:p>
            <a:endParaRPr lang="en-US">
              <a:solidFill>
                <a:srgbClr val="6EAFB4"/>
              </a:solidFill>
              <a:latin typeface="Calibri"/>
              <a:ea typeface="Inria Sans"/>
              <a:cs typeface="Calibri"/>
            </a:endParaRPr>
          </a:p>
          <a:p>
            <a:endParaRPr lang="en-US">
              <a:solidFill>
                <a:srgbClr val="6EAFB4"/>
              </a:solidFill>
              <a:latin typeface="Inria Sans"/>
              <a:ea typeface="Inria Sans"/>
              <a:cs typeface="Inria Sans"/>
            </a:endParaRPr>
          </a:p>
        </p:txBody>
      </p:sp>
      <p:sp>
        <p:nvSpPr>
          <p:cNvPr id="7" name="TextBox 6">
            <a:extLst>
              <a:ext uri="{FF2B5EF4-FFF2-40B4-BE49-F238E27FC236}">
                <a16:creationId xmlns:a16="http://schemas.microsoft.com/office/drawing/2014/main" id="{A2F82F9C-B1CA-EB7D-7009-0EB5FA3FFDEB}"/>
              </a:ext>
            </a:extLst>
          </p:cNvPr>
          <p:cNvSpPr txBox="1"/>
          <p:nvPr/>
        </p:nvSpPr>
        <p:spPr>
          <a:xfrm>
            <a:off x="2464740" y="1210358"/>
            <a:ext cx="1238015" cy="369332"/>
          </a:xfrm>
          <a:prstGeom prst="rect">
            <a:avLst/>
          </a:prstGeom>
          <a:noFill/>
          <a:ln>
            <a:solidFill>
              <a:srgbClr val="B80E8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solidFill>
                  <a:srgbClr val="B80E80"/>
                </a:solidFill>
                <a:cs typeface="Calibri"/>
              </a:rPr>
              <a:t>Semaine</a:t>
            </a:r>
            <a:r>
              <a:rPr lang="en-US" b="1">
                <a:solidFill>
                  <a:srgbClr val="B80E80"/>
                </a:solidFill>
                <a:cs typeface="Calibri"/>
              </a:rPr>
              <a:t> 1</a:t>
            </a:r>
            <a:endParaRPr lang="en-US" b="1">
              <a:solidFill>
                <a:srgbClr val="B80E80"/>
              </a:solidFill>
            </a:endParaRPr>
          </a:p>
        </p:txBody>
      </p:sp>
      <p:sp>
        <p:nvSpPr>
          <p:cNvPr id="9" name="TextBox 8">
            <a:extLst>
              <a:ext uri="{FF2B5EF4-FFF2-40B4-BE49-F238E27FC236}">
                <a16:creationId xmlns:a16="http://schemas.microsoft.com/office/drawing/2014/main" id="{A787E6A2-20FD-E36E-770B-B06091AD9AD1}"/>
              </a:ext>
            </a:extLst>
          </p:cNvPr>
          <p:cNvSpPr txBox="1"/>
          <p:nvPr/>
        </p:nvSpPr>
        <p:spPr>
          <a:xfrm>
            <a:off x="3584221" y="1544824"/>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A4FDBBA5-3A79-D8AE-89BE-90934ACD8E35}"/>
              </a:ext>
            </a:extLst>
          </p:cNvPr>
          <p:cNvSpPr txBox="1"/>
          <p:nvPr/>
        </p:nvSpPr>
        <p:spPr>
          <a:xfrm>
            <a:off x="5288864" y="1210358"/>
            <a:ext cx="1238015" cy="369332"/>
          </a:xfrm>
          <a:prstGeom prst="rect">
            <a:avLst/>
          </a:prstGeom>
          <a:noFill/>
          <a:ln>
            <a:solidFill>
              <a:srgbClr val="B80E8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solidFill>
                  <a:srgbClr val="B80E80"/>
                </a:solidFill>
                <a:cs typeface="Calibri"/>
              </a:rPr>
              <a:t>Semaine</a:t>
            </a:r>
            <a:r>
              <a:rPr lang="en-US" b="1">
                <a:solidFill>
                  <a:srgbClr val="B80E80"/>
                </a:solidFill>
                <a:cs typeface="Calibri"/>
              </a:rPr>
              <a:t> 2</a:t>
            </a:r>
            <a:endParaRPr lang="en-US">
              <a:solidFill>
                <a:srgbClr val="B80E80"/>
              </a:solidFill>
              <a:cs typeface="Calibri" panose="020F0502020204030204"/>
            </a:endParaRPr>
          </a:p>
        </p:txBody>
      </p:sp>
      <p:sp>
        <p:nvSpPr>
          <p:cNvPr id="10" name="TextBox 9">
            <a:extLst>
              <a:ext uri="{FF2B5EF4-FFF2-40B4-BE49-F238E27FC236}">
                <a16:creationId xmlns:a16="http://schemas.microsoft.com/office/drawing/2014/main" id="{10EF55E5-1FCB-3CC8-DD93-1FE1A767DF00}"/>
              </a:ext>
            </a:extLst>
          </p:cNvPr>
          <p:cNvSpPr txBox="1"/>
          <p:nvPr/>
        </p:nvSpPr>
        <p:spPr>
          <a:xfrm>
            <a:off x="8160873" y="1206975"/>
            <a:ext cx="1238015" cy="369332"/>
          </a:xfrm>
          <a:prstGeom prst="rect">
            <a:avLst/>
          </a:prstGeom>
          <a:noFill/>
          <a:ln>
            <a:solidFill>
              <a:srgbClr val="B80E8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solidFill>
                  <a:srgbClr val="B80E80"/>
                </a:solidFill>
                <a:cs typeface="Calibri"/>
              </a:rPr>
              <a:t>Semaine</a:t>
            </a:r>
            <a:r>
              <a:rPr lang="en-US" b="1">
                <a:solidFill>
                  <a:srgbClr val="B80E80"/>
                </a:solidFill>
                <a:cs typeface="Calibri"/>
              </a:rPr>
              <a:t> 3</a:t>
            </a:r>
            <a:endParaRPr lang="en-US" b="1">
              <a:solidFill>
                <a:srgbClr val="B80E80"/>
              </a:solidFill>
            </a:endParaRPr>
          </a:p>
        </p:txBody>
      </p:sp>
      <p:sp>
        <p:nvSpPr>
          <p:cNvPr id="11" name="TextBox 10">
            <a:extLst>
              <a:ext uri="{FF2B5EF4-FFF2-40B4-BE49-F238E27FC236}">
                <a16:creationId xmlns:a16="http://schemas.microsoft.com/office/drawing/2014/main" id="{7497D57D-2A61-45F3-DCAF-D5DF76200E91}"/>
              </a:ext>
            </a:extLst>
          </p:cNvPr>
          <p:cNvSpPr txBox="1"/>
          <p:nvPr/>
        </p:nvSpPr>
        <p:spPr>
          <a:xfrm>
            <a:off x="131685" y="3364997"/>
            <a:ext cx="1924756" cy="923330"/>
          </a:xfrm>
          <a:prstGeom prst="rect">
            <a:avLst/>
          </a:prstGeom>
          <a:noFill/>
          <a:ln>
            <a:solidFill>
              <a:srgbClr val="5AABB8"/>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a:solidFill>
                  <a:srgbClr val="5AABB8"/>
                </a:solidFill>
                <a:cs typeface="Calibri"/>
              </a:rPr>
              <a:t>2 </a:t>
            </a:r>
            <a:r>
              <a:rPr lang="en-US" b="1" err="1">
                <a:solidFill>
                  <a:srgbClr val="5AABB8"/>
                </a:solidFill>
                <a:cs typeface="Calibri"/>
              </a:rPr>
              <a:t>mai</a:t>
            </a:r>
            <a:endParaRPr lang="en-US" b="1">
              <a:solidFill>
                <a:srgbClr val="5AABB8"/>
              </a:solidFill>
              <a:cs typeface="Calibri"/>
            </a:endParaRPr>
          </a:p>
          <a:p>
            <a:pPr algn="ctr"/>
            <a:r>
              <a:rPr lang="en-US" err="1">
                <a:solidFill>
                  <a:srgbClr val="B80E80"/>
                </a:solidFill>
                <a:cs typeface="Calibri"/>
              </a:rPr>
              <a:t>Découverte</a:t>
            </a:r>
            <a:r>
              <a:rPr lang="en-US">
                <a:solidFill>
                  <a:srgbClr val="B80E80"/>
                </a:solidFill>
                <a:cs typeface="Calibri"/>
              </a:rPr>
              <a:t> et choix de </a:t>
            </a:r>
            <a:r>
              <a:rPr lang="en-US" err="1">
                <a:solidFill>
                  <a:srgbClr val="B80E80"/>
                </a:solidFill>
                <a:cs typeface="Calibri"/>
              </a:rPr>
              <a:t>vos</a:t>
            </a:r>
            <a:r>
              <a:rPr lang="en-US">
                <a:solidFill>
                  <a:srgbClr val="B80E80"/>
                </a:solidFill>
                <a:cs typeface="Calibri"/>
              </a:rPr>
              <a:t> </a:t>
            </a:r>
            <a:r>
              <a:rPr lang="en-US" err="1">
                <a:solidFill>
                  <a:srgbClr val="B80E80"/>
                </a:solidFill>
                <a:cs typeface="Calibri"/>
              </a:rPr>
              <a:t>sujets</a:t>
            </a:r>
            <a:endParaRPr lang="en-US">
              <a:solidFill>
                <a:srgbClr val="B80E80"/>
              </a:solidFill>
              <a:cs typeface="Calibri"/>
            </a:endParaRPr>
          </a:p>
        </p:txBody>
      </p:sp>
      <p:sp>
        <p:nvSpPr>
          <p:cNvPr id="15" name="TextBox 14">
            <a:extLst>
              <a:ext uri="{FF2B5EF4-FFF2-40B4-BE49-F238E27FC236}">
                <a16:creationId xmlns:a16="http://schemas.microsoft.com/office/drawing/2014/main" id="{A0D472F8-106C-50AE-205F-DA2C46F9B308}"/>
              </a:ext>
            </a:extLst>
          </p:cNvPr>
          <p:cNvSpPr txBox="1"/>
          <p:nvPr/>
        </p:nvSpPr>
        <p:spPr>
          <a:xfrm>
            <a:off x="1944593" y="1825585"/>
            <a:ext cx="3288829"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err="1">
                <a:solidFill>
                  <a:srgbClr val="5AABB8"/>
                </a:solidFill>
                <a:cs typeface="Calibri"/>
              </a:rPr>
              <a:t>Hypothèse</a:t>
            </a:r>
            <a:endParaRPr lang="en-US">
              <a:solidFill>
                <a:srgbClr val="5AABB8"/>
              </a:solidFill>
              <a:ea typeface="Calibri"/>
              <a:cs typeface="Calibri"/>
            </a:endParaRPr>
          </a:p>
          <a:p>
            <a:pPr marL="285750" indent="-285750">
              <a:buFont typeface="Arial"/>
              <a:buChar char="•"/>
            </a:pPr>
            <a:r>
              <a:rPr lang="en-US" err="1">
                <a:solidFill>
                  <a:srgbClr val="5AABB8"/>
                </a:solidFill>
                <a:ea typeface="Calibri"/>
                <a:cs typeface="Calibri"/>
              </a:rPr>
              <a:t>Ethique</a:t>
            </a:r>
          </a:p>
        </p:txBody>
      </p:sp>
      <p:sp>
        <p:nvSpPr>
          <p:cNvPr id="12" name="TextBox 11">
            <a:extLst>
              <a:ext uri="{FF2B5EF4-FFF2-40B4-BE49-F238E27FC236}">
                <a16:creationId xmlns:a16="http://schemas.microsoft.com/office/drawing/2014/main" id="{C42087D5-A8D2-FF0B-2E8E-0C8D9E24F709}"/>
              </a:ext>
            </a:extLst>
          </p:cNvPr>
          <p:cNvSpPr txBox="1"/>
          <p:nvPr/>
        </p:nvSpPr>
        <p:spPr>
          <a:xfrm flipH="1">
            <a:off x="4186294" y="1828323"/>
            <a:ext cx="3565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err="1">
                <a:solidFill>
                  <a:srgbClr val="5AABB8"/>
                </a:solidFill>
                <a:ea typeface="Calibri"/>
                <a:cs typeface="Calibri"/>
              </a:rPr>
              <a:t>Données</a:t>
            </a:r>
            <a:r>
              <a:rPr lang="en-US">
                <a:solidFill>
                  <a:srgbClr val="5AABB8"/>
                </a:solidFill>
                <a:ea typeface="Calibri"/>
                <a:cs typeface="Calibri"/>
              </a:rPr>
              <a:t> </a:t>
            </a:r>
            <a:r>
              <a:rPr lang="en-US" err="1">
                <a:solidFill>
                  <a:srgbClr val="5AABB8"/>
                </a:solidFill>
                <a:ea typeface="Calibri"/>
                <a:cs typeface="Calibri"/>
              </a:rPr>
              <a:t>complémentaires</a:t>
            </a:r>
            <a:r>
              <a:rPr lang="en-US">
                <a:solidFill>
                  <a:srgbClr val="5AABB8"/>
                </a:solidFill>
                <a:ea typeface="Calibri"/>
                <a:cs typeface="Calibri"/>
              </a:rPr>
              <a:t> </a:t>
            </a:r>
          </a:p>
          <a:p>
            <a:pPr marL="285750" indent="-285750">
              <a:buFont typeface="Arial"/>
              <a:buChar char="•"/>
            </a:pPr>
            <a:r>
              <a:rPr lang="en-US" err="1">
                <a:solidFill>
                  <a:srgbClr val="5AABB8"/>
                </a:solidFill>
                <a:ea typeface="Calibri"/>
                <a:cs typeface="Calibri"/>
              </a:rPr>
              <a:t>Affiner</a:t>
            </a:r>
            <a:r>
              <a:rPr lang="en-US">
                <a:solidFill>
                  <a:srgbClr val="5AABB8"/>
                </a:solidFill>
                <a:ea typeface="Calibri"/>
                <a:cs typeface="Calibri"/>
              </a:rPr>
              <a:t> </a:t>
            </a:r>
            <a:r>
              <a:rPr lang="en-US" err="1">
                <a:solidFill>
                  <a:srgbClr val="5AABB8"/>
                </a:solidFill>
                <a:ea typeface="Calibri"/>
                <a:cs typeface="Calibri"/>
              </a:rPr>
              <a:t>vos</a:t>
            </a:r>
            <a:r>
              <a:rPr lang="en-US">
                <a:solidFill>
                  <a:srgbClr val="5AABB8"/>
                </a:solidFill>
                <a:ea typeface="Calibri"/>
                <a:cs typeface="Calibri"/>
              </a:rPr>
              <a:t> </a:t>
            </a:r>
            <a:r>
              <a:rPr lang="en-US" err="1">
                <a:solidFill>
                  <a:srgbClr val="5AABB8"/>
                </a:solidFill>
                <a:ea typeface="Calibri"/>
                <a:cs typeface="Calibri"/>
              </a:rPr>
              <a:t>résulats</a:t>
            </a:r>
            <a:r>
              <a:rPr lang="en-US">
                <a:solidFill>
                  <a:srgbClr val="5AABB8"/>
                </a:solidFill>
                <a:ea typeface="Calibri"/>
                <a:cs typeface="Calibri"/>
              </a:rPr>
              <a:t> </a:t>
            </a:r>
            <a:r>
              <a:rPr lang="en-US" err="1">
                <a:solidFill>
                  <a:srgbClr val="5AABB8"/>
                </a:solidFill>
                <a:ea typeface="Calibri"/>
                <a:cs typeface="Calibri"/>
              </a:rPr>
              <a:t>d'analyse</a:t>
            </a:r>
            <a:r>
              <a:rPr lang="en-US">
                <a:solidFill>
                  <a:srgbClr val="5AABB8"/>
                </a:solidFill>
                <a:ea typeface="Calibri"/>
                <a:cs typeface="Calibri"/>
              </a:rPr>
              <a:t> </a:t>
            </a:r>
            <a:endParaRPr lang="en-US">
              <a:solidFill>
                <a:srgbClr val="B80E80"/>
              </a:solidFill>
              <a:ea typeface="Calibri"/>
              <a:cs typeface="Calibri"/>
            </a:endParaRPr>
          </a:p>
        </p:txBody>
      </p:sp>
      <p:sp>
        <p:nvSpPr>
          <p:cNvPr id="14" name="TextBox 13">
            <a:extLst>
              <a:ext uri="{FF2B5EF4-FFF2-40B4-BE49-F238E27FC236}">
                <a16:creationId xmlns:a16="http://schemas.microsoft.com/office/drawing/2014/main" id="{94921D2C-B54F-95B4-B09B-FA47F410A97F}"/>
              </a:ext>
            </a:extLst>
          </p:cNvPr>
          <p:cNvSpPr txBox="1"/>
          <p:nvPr/>
        </p:nvSpPr>
        <p:spPr>
          <a:xfrm>
            <a:off x="5504886" y="5886973"/>
            <a:ext cx="2743200" cy="646331"/>
          </a:xfrm>
          <a:prstGeom prst="rect">
            <a:avLst/>
          </a:prstGeom>
          <a:noFill/>
          <a:ln>
            <a:solidFill>
              <a:srgbClr val="5AABB8"/>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err="1">
                <a:solidFill>
                  <a:srgbClr val="5AABB8"/>
                </a:solidFill>
                <a:ea typeface="Calibri"/>
                <a:cs typeface="Calibri"/>
              </a:rPr>
              <a:t>Vendredi</a:t>
            </a:r>
            <a:r>
              <a:rPr lang="en-US" b="1">
                <a:solidFill>
                  <a:srgbClr val="5AABB8"/>
                </a:solidFill>
                <a:ea typeface="Calibri"/>
                <a:cs typeface="Calibri"/>
              </a:rPr>
              <a:t> 12 </a:t>
            </a:r>
            <a:r>
              <a:rPr lang="en-US" b="1" err="1">
                <a:solidFill>
                  <a:srgbClr val="5AABB8"/>
                </a:solidFill>
                <a:ea typeface="Calibri"/>
                <a:cs typeface="Calibri"/>
              </a:rPr>
              <a:t>mai</a:t>
            </a:r>
          </a:p>
          <a:p>
            <a:pPr algn="ctr"/>
            <a:r>
              <a:rPr lang="en-US" err="1">
                <a:solidFill>
                  <a:srgbClr val="B80E80"/>
                </a:solidFill>
                <a:ea typeface="Calibri"/>
                <a:cs typeface="Calibri"/>
              </a:rPr>
              <a:t>Soutenance</a:t>
            </a:r>
            <a:r>
              <a:rPr lang="en-US">
                <a:solidFill>
                  <a:srgbClr val="B80E80"/>
                </a:solidFill>
                <a:ea typeface="Calibri"/>
                <a:cs typeface="Calibri"/>
              </a:rPr>
              <a:t> de mi-term</a:t>
            </a:r>
            <a:r>
              <a:rPr lang="en-US">
                <a:ea typeface="Calibri"/>
                <a:cs typeface="Calibri"/>
              </a:rPr>
              <a:t> </a:t>
            </a:r>
          </a:p>
        </p:txBody>
      </p:sp>
      <p:sp>
        <p:nvSpPr>
          <p:cNvPr id="16" name="TextBox 15">
            <a:extLst>
              <a:ext uri="{FF2B5EF4-FFF2-40B4-BE49-F238E27FC236}">
                <a16:creationId xmlns:a16="http://schemas.microsoft.com/office/drawing/2014/main" id="{0486CCD9-560A-CA21-49FD-8D86FD137C78}"/>
              </a:ext>
            </a:extLst>
          </p:cNvPr>
          <p:cNvSpPr txBox="1"/>
          <p:nvPr/>
        </p:nvSpPr>
        <p:spPr>
          <a:xfrm>
            <a:off x="8429836" y="5888346"/>
            <a:ext cx="2169348" cy="646331"/>
          </a:xfrm>
          <a:prstGeom prst="rect">
            <a:avLst/>
          </a:prstGeom>
          <a:noFill/>
          <a:ln>
            <a:solidFill>
              <a:srgbClr val="5AABB8"/>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a:solidFill>
                  <a:srgbClr val="5AABB8"/>
                </a:solidFill>
                <a:ea typeface="Calibri"/>
                <a:cs typeface="Calibri"/>
              </a:rPr>
              <a:t>Mercredi 17 </a:t>
            </a:r>
            <a:r>
              <a:rPr lang="en-US" b="1" err="1">
                <a:solidFill>
                  <a:srgbClr val="5AABB8"/>
                </a:solidFill>
                <a:ea typeface="Calibri"/>
                <a:cs typeface="Calibri"/>
              </a:rPr>
              <a:t>mai</a:t>
            </a:r>
            <a:endParaRPr lang="en-US" b="1" err="1">
              <a:solidFill>
                <a:srgbClr val="B80E80"/>
              </a:solidFill>
              <a:ea typeface="Calibri"/>
              <a:cs typeface="Calibri"/>
            </a:endParaRPr>
          </a:p>
          <a:p>
            <a:pPr algn="ctr"/>
            <a:r>
              <a:rPr lang="en-US">
                <a:solidFill>
                  <a:srgbClr val="B80E80"/>
                </a:solidFill>
                <a:ea typeface="Calibri"/>
                <a:cs typeface="Calibri"/>
              </a:rPr>
              <a:t> </a:t>
            </a:r>
            <a:r>
              <a:rPr lang="en-US" err="1">
                <a:solidFill>
                  <a:srgbClr val="B80E80"/>
                </a:solidFill>
                <a:ea typeface="Calibri"/>
                <a:cs typeface="Calibri"/>
              </a:rPr>
              <a:t>Soutenance</a:t>
            </a:r>
            <a:endParaRPr lang="en-US">
              <a:solidFill>
                <a:srgbClr val="B80E80"/>
              </a:solidFill>
              <a:ea typeface="Calibri"/>
              <a:cs typeface="Calibri"/>
            </a:endParaRPr>
          </a:p>
        </p:txBody>
      </p:sp>
      <p:sp>
        <p:nvSpPr>
          <p:cNvPr id="19" name="TextBox 18">
            <a:extLst>
              <a:ext uri="{FF2B5EF4-FFF2-40B4-BE49-F238E27FC236}">
                <a16:creationId xmlns:a16="http://schemas.microsoft.com/office/drawing/2014/main" id="{301FF297-F9FE-9FE3-E0E0-D3EF680E068D}"/>
              </a:ext>
            </a:extLst>
          </p:cNvPr>
          <p:cNvSpPr txBox="1"/>
          <p:nvPr/>
        </p:nvSpPr>
        <p:spPr>
          <a:xfrm>
            <a:off x="10346465" y="3893201"/>
            <a:ext cx="1789785" cy="892552"/>
          </a:xfrm>
          <a:prstGeom prst="rect">
            <a:avLst/>
          </a:prstGeom>
          <a:noFill/>
          <a:ln>
            <a:solidFill>
              <a:srgbClr val="5AABB8"/>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b="1">
                <a:solidFill>
                  <a:srgbClr val="5AABB8"/>
                </a:solidFill>
                <a:ea typeface="Calibri"/>
                <a:cs typeface="Calibri"/>
              </a:rPr>
              <a:t>Dimanche 21 </a:t>
            </a:r>
            <a:r>
              <a:rPr lang="en-US" sz="1600" b="1" err="1">
                <a:solidFill>
                  <a:srgbClr val="5AABB8"/>
                </a:solidFill>
                <a:ea typeface="Calibri"/>
                <a:cs typeface="Calibri"/>
              </a:rPr>
              <a:t>mai</a:t>
            </a:r>
            <a:r>
              <a:rPr lang="en-US" b="1">
                <a:solidFill>
                  <a:srgbClr val="5AABB8"/>
                </a:solidFill>
                <a:ea typeface="Calibri"/>
                <a:cs typeface="Calibri"/>
              </a:rPr>
              <a:t> </a:t>
            </a:r>
            <a:endParaRPr lang="en-US" err="1">
              <a:solidFill>
                <a:srgbClr val="B80E80"/>
              </a:solidFill>
              <a:ea typeface="Calibri"/>
              <a:cs typeface="Calibri"/>
            </a:endParaRPr>
          </a:p>
          <a:p>
            <a:pPr algn="ctr"/>
            <a:endParaRPr lang="en-US">
              <a:solidFill>
                <a:srgbClr val="5AABB8"/>
              </a:solidFill>
              <a:ea typeface="Calibri"/>
              <a:cs typeface="Calibri"/>
            </a:endParaRPr>
          </a:p>
          <a:p>
            <a:pPr algn="ctr"/>
            <a:r>
              <a:rPr lang="en-US" sz="1600" err="1">
                <a:solidFill>
                  <a:srgbClr val="B80E80"/>
                </a:solidFill>
                <a:ea typeface="Calibri"/>
                <a:cs typeface="Calibri"/>
              </a:rPr>
              <a:t>Rendu</a:t>
            </a:r>
            <a:r>
              <a:rPr lang="en-US" sz="1600">
                <a:solidFill>
                  <a:srgbClr val="B80E80"/>
                </a:solidFill>
                <a:ea typeface="Calibri"/>
                <a:cs typeface="Calibri"/>
              </a:rPr>
              <a:t> final rapport</a:t>
            </a:r>
            <a:endParaRPr lang="en-US" sz="1600">
              <a:ea typeface="Calibri"/>
              <a:cs typeface="Calibri"/>
            </a:endParaRPr>
          </a:p>
        </p:txBody>
      </p:sp>
      <p:sp>
        <p:nvSpPr>
          <p:cNvPr id="23" name="TextBox 22">
            <a:extLst>
              <a:ext uri="{FF2B5EF4-FFF2-40B4-BE49-F238E27FC236}">
                <a16:creationId xmlns:a16="http://schemas.microsoft.com/office/drawing/2014/main" id="{A4F52135-4E7F-BF84-BB17-4EA28D829107}"/>
              </a:ext>
            </a:extLst>
          </p:cNvPr>
          <p:cNvSpPr txBox="1"/>
          <p:nvPr/>
        </p:nvSpPr>
        <p:spPr>
          <a:xfrm>
            <a:off x="7487657" y="1831795"/>
            <a:ext cx="356164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5AABB8"/>
                </a:solidFill>
                <a:ea typeface="Calibri"/>
                <a:cs typeface="Calibri"/>
              </a:rPr>
              <a:t>Marketing, </a:t>
            </a:r>
            <a:r>
              <a:rPr lang="en-US" err="1">
                <a:solidFill>
                  <a:srgbClr val="5AABB8"/>
                </a:solidFill>
                <a:ea typeface="Calibri"/>
                <a:cs typeface="Calibri"/>
              </a:rPr>
              <a:t>éthique</a:t>
            </a:r>
          </a:p>
          <a:p>
            <a:pPr marL="285750" indent="-285750">
              <a:buFont typeface="Arial"/>
              <a:buChar char="•"/>
            </a:pPr>
            <a:r>
              <a:rPr lang="en-US" err="1">
                <a:solidFill>
                  <a:srgbClr val="5AABB8"/>
                </a:solidFill>
                <a:ea typeface="Calibri"/>
                <a:cs typeface="Calibri"/>
              </a:rPr>
              <a:t>Rédaction</a:t>
            </a:r>
            <a:r>
              <a:rPr lang="en-US">
                <a:solidFill>
                  <a:srgbClr val="5AABB8"/>
                </a:solidFill>
                <a:ea typeface="Calibri"/>
                <a:cs typeface="Calibri"/>
              </a:rPr>
              <a:t> du rapport et de la </a:t>
            </a:r>
            <a:r>
              <a:rPr lang="en-US" err="1">
                <a:solidFill>
                  <a:srgbClr val="5AABB8"/>
                </a:solidFill>
                <a:ea typeface="Calibri"/>
                <a:cs typeface="Calibri"/>
              </a:rPr>
              <a:t>présentation</a:t>
            </a:r>
            <a:endParaRPr lang="en-US">
              <a:solidFill>
                <a:srgbClr val="5AABB8"/>
              </a:solidFill>
              <a:ea typeface="Calibri"/>
              <a:cs typeface="Calibri"/>
            </a:endParaRPr>
          </a:p>
        </p:txBody>
      </p:sp>
      <p:sp>
        <p:nvSpPr>
          <p:cNvPr id="18" name="Google Shape;545;p39">
            <a:extLst>
              <a:ext uri="{FF2B5EF4-FFF2-40B4-BE49-F238E27FC236}">
                <a16:creationId xmlns:a16="http://schemas.microsoft.com/office/drawing/2014/main" id="{F3ADF1BC-2224-5E70-ED85-A76CD526646E}"/>
              </a:ext>
            </a:extLst>
          </p:cNvPr>
          <p:cNvSpPr/>
          <p:nvPr/>
        </p:nvSpPr>
        <p:spPr>
          <a:xfrm rot="18900000">
            <a:off x="11120107" y="3349076"/>
            <a:ext cx="334744" cy="334744"/>
          </a:xfrm>
          <a:prstGeom prst="teardrop">
            <a:avLst>
              <a:gd name="adj" fmla="val 100000"/>
            </a:avLst>
          </a:prstGeom>
          <a:solidFill>
            <a:srgbClr val="6EAFB4"/>
          </a:solidFill>
          <a:ln>
            <a:noFill/>
          </a:ln>
        </p:spPr>
        <p:txBody>
          <a:bodyPr spcFirstLastPara="1" wrap="square" lIns="91425" tIns="91425" rIns="91425" bIns="91425" anchor="ctr" anchorCtr="0">
            <a:noAutofit/>
          </a:bodyPr>
          <a:lstStyle/>
          <a:p>
            <a:endParaRPr lang="en-US">
              <a:solidFill>
                <a:schemeClr val="dk1"/>
              </a:solidFill>
              <a:latin typeface="Inria Sans"/>
              <a:ea typeface="Calibri"/>
              <a:cs typeface="Calibri"/>
            </a:endParaRPr>
          </a:p>
        </p:txBody>
      </p:sp>
    </p:spTree>
    <p:extLst>
      <p:ext uri="{BB962C8B-B14F-4D97-AF65-F5344CB8AC3E}">
        <p14:creationId xmlns:p14="http://schemas.microsoft.com/office/powerpoint/2010/main" val="1489812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Image 142">
            <a:extLst>
              <a:ext uri="{FF2B5EF4-FFF2-40B4-BE49-F238E27FC236}">
                <a16:creationId xmlns:a16="http://schemas.microsoft.com/office/drawing/2014/main" id="{4D280632-8442-EDEA-0A0D-13B301237605}"/>
              </a:ext>
            </a:extLst>
          </p:cNvPr>
          <p:cNvPicPr/>
          <p:nvPr/>
        </p:nvPicPr>
        <p:blipFill>
          <a:blip r:embed="rId2"/>
          <a:stretch>
            <a:fillRect/>
          </a:stretch>
        </p:blipFill>
        <p:spPr>
          <a:xfrm>
            <a:off x="11087905" y="233726"/>
            <a:ext cx="859282" cy="1016973"/>
          </a:xfrm>
          <a:prstGeom prst="rect">
            <a:avLst/>
          </a:prstGeom>
        </p:spPr>
      </p:pic>
      <p:sp>
        <p:nvSpPr>
          <p:cNvPr id="7" name="ZoneTexte 6">
            <a:extLst>
              <a:ext uri="{FF2B5EF4-FFF2-40B4-BE49-F238E27FC236}">
                <a16:creationId xmlns:a16="http://schemas.microsoft.com/office/drawing/2014/main" id="{CA5AB8E9-7FA7-CEE8-7388-A948B8A5BC45}"/>
              </a:ext>
            </a:extLst>
          </p:cNvPr>
          <p:cNvSpPr txBox="1"/>
          <p:nvPr/>
        </p:nvSpPr>
        <p:spPr>
          <a:xfrm>
            <a:off x="714375" y="233726"/>
            <a:ext cx="9448799" cy="769441"/>
          </a:xfrm>
          <a:prstGeom prst="rect">
            <a:avLst/>
          </a:prstGeom>
          <a:noFill/>
        </p:spPr>
        <p:txBody>
          <a:bodyPr wrap="square" lIns="91440" tIns="45720" rIns="91440" bIns="45720" rtlCol="0" anchor="t">
            <a:spAutoFit/>
          </a:bodyPr>
          <a:lstStyle/>
          <a:p>
            <a:pPr algn="ctr"/>
            <a:r>
              <a:rPr lang="fr-FR" sz="4400">
                <a:solidFill>
                  <a:srgbClr val="B80D80"/>
                </a:solidFill>
              </a:rPr>
              <a:t>Planning Semaine 1</a:t>
            </a:r>
            <a:endParaRPr lang="fr-FR" sz="4400" b="1">
              <a:solidFill>
                <a:srgbClr val="5AAAB7"/>
              </a:solidFill>
            </a:endParaRPr>
          </a:p>
        </p:txBody>
      </p:sp>
      <p:sp>
        <p:nvSpPr>
          <p:cNvPr id="6" name="TextBox 5">
            <a:extLst>
              <a:ext uri="{FF2B5EF4-FFF2-40B4-BE49-F238E27FC236}">
                <a16:creationId xmlns:a16="http://schemas.microsoft.com/office/drawing/2014/main" id="{66CBD25D-1568-C0D9-DADE-4A7FAC64581B}"/>
              </a:ext>
            </a:extLst>
          </p:cNvPr>
          <p:cNvSpPr txBox="1"/>
          <p:nvPr/>
        </p:nvSpPr>
        <p:spPr>
          <a:xfrm>
            <a:off x="4724400" y="321194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3" name="Table 2">
            <a:extLst>
              <a:ext uri="{FF2B5EF4-FFF2-40B4-BE49-F238E27FC236}">
                <a16:creationId xmlns:a16="http://schemas.microsoft.com/office/drawing/2014/main" id="{77DB8795-3E85-2286-2A19-4321CD29FE49}"/>
              </a:ext>
            </a:extLst>
          </p:cNvPr>
          <p:cNvGraphicFramePr>
            <a:graphicFrameLocks noGrp="1"/>
          </p:cNvGraphicFramePr>
          <p:nvPr>
            <p:extLst>
              <p:ext uri="{D42A27DB-BD31-4B8C-83A1-F6EECF244321}">
                <p14:modId xmlns:p14="http://schemas.microsoft.com/office/powerpoint/2010/main" val="4122789253"/>
              </p:ext>
            </p:extLst>
          </p:nvPr>
        </p:nvGraphicFramePr>
        <p:xfrm>
          <a:off x="954537" y="1453029"/>
          <a:ext cx="10118974" cy="4388892"/>
        </p:xfrm>
        <a:graphic>
          <a:graphicData uri="http://schemas.openxmlformats.org/drawingml/2006/table">
            <a:tbl>
              <a:tblPr firstRow="1" bandRow="1">
                <a:tableStyleId>{5C22544A-7EE6-4342-B048-85BDC9FD1C3A}</a:tableStyleId>
              </a:tblPr>
              <a:tblGrid>
                <a:gridCol w="1011899">
                  <a:extLst>
                    <a:ext uri="{9D8B030D-6E8A-4147-A177-3AD203B41FA5}">
                      <a16:colId xmlns:a16="http://schemas.microsoft.com/office/drawing/2014/main" val="1229441099"/>
                    </a:ext>
                  </a:extLst>
                </a:gridCol>
                <a:gridCol w="1506348">
                  <a:extLst>
                    <a:ext uri="{9D8B030D-6E8A-4147-A177-3AD203B41FA5}">
                      <a16:colId xmlns:a16="http://schemas.microsoft.com/office/drawing/2014/main" val="2781093476"/>
                    </a:ext>
                  </a:extLst>
                </a:gridCol>
                <a:gridCol w="2189133">
                  <a:extLst>
                    <a:ext uri="{9D8B030D-6E8A-4147-A177-3AD203B41FA5}">
                      <a16:colId xmlns:a16="http://schemas.microsoft.com/office/drawing/2014/main" val="802025905"/>
                    </a:ext>
                  </a:extLst>
                </a:gridCol>
                <a:gridCol w="2072685">
                  <a:extLst>
                    <a:ext uri="{9D8B030D-6E8A-4147-A177-3AD203B41FA5}">
                      <a16:colId xmlns:a16="http://schemas.microsoft.com/office/drawing/2014/main" val="1092605692"/>
                    </a:ext>
                  </a:extLst>
                </a:gridCol>
                <a:gridCol w="1740201">
                  <a:extLst>
                    <a:ext uri="{9D8B030D-6E8A-4147-A177-3AD203B41FA5}">
                      <a16:colId xmlns:a16="http://schemas.microsoft.com/office/drawing/2014/main" val="3217253946"/>
                    </a:ext>
                  </a:extLst>
                </a:gridCol>
                <a:gridCol w="1598708">
                  <a:extLst>
                    <a:ext uri="{9D8B030D-6E8A-4147-A177-3AD203B41FA5}">
                      <a16:colId xmlns:a16="http://schemas.microsoft.com/office/drawing/2014/main" val="2729001873"/>
                    </a:ext>
                  </a:extLst>
                </a:gridCol>
              </a:tblGrid>
              <a:tr h="267467">
                <a:tc>
                  <a:txBody>
                    <a:bodyPr/>
                    <a:lstStyle/>
                    <a:p>
                      <a:pPr fontAlgn="b"/>
                      <a:endParaRPr lang="en-US" sz="1100" b="1">
                        <a:effectLst/>
                        <a:latin typeface="Calibri" panose="020F0502020204030204" pitchFamily="34" charset="0"/>
                      </a:endParaRPr>
                    </a:p>
                  </a:txBody>
                  <a:tcPr marL="9525" marR="9525" marT="9525" anchor="b"/>
                </a:tc>
                <a:tc>
                  <a:txBody>
                    <a:bodyPr/>
                    <a:lstStyle/>
                    <a:p>
                      <a:pPr algn="ctr" fontAlgn="b"/>
                      <a:r>
                        <a:rPr lang="en-US" sz="1100">
                          <a:effectLst/>
                        </a:rPr>
                        <a:t>Lundi 1 </a:t>
                      </a:r>
                      <a:r>
                        <a:rPr lang="en-US" sz="1100" err="1">
                          <a:effectLst/>
                        </a:rPr>
                        <a:t>mai</a:t>
                      </a:r>
                      <a:endParaRPr lang="en-US" sz="1100" b="1" err="1">
                        <a:effectLst/>
                        <a:latin typeface="Calibri" panose="020F0502020204030204" pitchFamily="34" charset="0"/>
                      </a:endParaRPr>
                    </a:p>
                  </a:txBody>
                  <a:tcPr marL="9525" marR="9525" marT="9525" anchor="ctr"/>
                </a:tc>
                <a:tc>
                  <a:txBody>
                    <a:bodyPr/>
                    <a:lstStyle/>
                    <a:p>
                      <a:pPr algn="ctr" fontAlgn="b"/>
                      <a:r>
                        <a:rPr lang="en-US" sz="1100">
                          <a:effectLst/>
                        </a:rPr>
                        <a:t>Mardi 2 </a:t>
                      </a:r>
                      <a:r>
                        <a:rPr lang="en-US" sz="1100" err="1">
                          <a:effectLst/>
                        </a:rPr>
                        <a:t>mai</a:t>
                      </a:r>
                      <a:endParaRPr lang="en-US" sz="1100" b="1" err="1">
                        <a:effectLst/>
                        <a:latin typeface="Calibri" panose="020F0502020204030204" pitchFamily="34" charset="0"/>
                      </a:endParaRPr>
                    </a:p>
                  </a:txBody>
                  <a:tcPr marL="9525" marR="9525" marT="9525" anchor="ctr"/>
                </a:tc>
                <a:tc>
                  <a:txBody>
                    <a:bodyPr/>
                    <a:lstStyle/>
                    <a:p>
                      <a:pPr algn="ctr" fontAlgn="b"/>
                      <a:r>
                        <a:rPr lang="en-US" sz="1100">
                          <a:effectLst/>
                        </a:rPr>
                        <a:t>Mercredi 3 </a:t>
                      </a:r>
                      <a:r>
                        <a:rPr lang="en-US" sz="1100" err="1">
                          <a:effectLst/>
                        </a:rPr>
                        <a:t>mai</a:t>
                      </a:r>
                      <a:endParaRPr lang="en-US" sz="1100" b="1" err="1">
                        <a:effectLst/>
                        <a:latin typeface="Calibri" panose="020F0502020204030204" pitchFamily="34" charset="0"/>
                      </a:endParaRPr>
                    </a:p>
                  </a:txBody>
                  <a:tcPr marL="9525" marR="9525" marT="9525" anchor="ctr"/>
                </a:tc>
                <a:tc>
                  <a:txBody>
                    <a:bodyPr/>
                    <a:lstStyle/>
                    <a:p>
                      <a:pPr algn="ctr" fontAlgn="b"/>
                      <a:r>
                        <a:rPr lang="en-US" sz="1100">
                          <a:effectLst/>
                        </a:rPr>
                        <a:t>Jeudi 4 </a:t>
                      </a:r>
                      <a:r>
                        <a:rPr lang="en-US" sz="1100" err="1">
                          <a:effectLst/>
                        </a:rPr>
                        <a:t>mai</a:t>
                      </a:r>
                      <a:endParaRPr lang="en-US" sz="1100" b="1" err="1">
                        <a:effectLst/>
                        <a:latin typeface="Calibri" panose="020F0502020204030204" pitchFamily="34" charset="0"/>
                      </a:endParaRPr>
                    </a:p>
                  </a:txBody>
                  <a:tcPr marL="9525" marR="9525" marT="9525" anchor="ctr"/>
                </a:tc>
                <a:tc>
                  <a:txBody>
                    <a:bodyPr/>
                    <a:lstStyle/>
                    <a:p>
                      <a:pPr algn="ctr" fontAlgn="b"/>
                      <a:r>
                        <a:rPr lang="en-US" sz="1100" err="1">
                          <a:effectLst/>
                        </a:rPr>
                        <a:t>Vendredi</a:t>
                      </a:r>
                      <a:r>
                        <a:rPr lang="en-US" sz="1100">
                          <a:effectLst/>
                        </a:rPr>
                        <a:t> 5 </a:t>
                      </a:r>
                      <a:r>
                        <a:rPr lang="en-US" sz="1100" err="1">
                          <a:effectLst/>
                        </a:rPr>
                        <a:t>mai</a:t>
                      </a:r>
                      <a:endParaRPr lang="en-US" sz="1100" b="1" err="1">
                        <a:effectLst/>
                        <a:latin typeface="Calibri" panose="020F0502020204030204" pitchFamily="34" charset="0"/>
                      </a:endParaRPr>
                    </a:p>
                  </a:txBody>
                  <a:tcPr marL="9525" marR="9525" marT="9525" anchor="ctr"/>
                </a:tc>
                <a:extLst>
                  <a:ext uri="{0D108BD9-81ED-4DB2-BD59-A6C34878D82A}">
                    <a16:rowId xmlns:a16="http://schemas.microsoft.com/office/drawing/2014/main" val="3040145012"/>
                  </a:ext>
                </a:extLst>
              </a:tr>
              <a:tr h="267467">
                <a:tc>
                  <a:txBody>
                    <a:bodyPr/>
                    <a:lstStyle/>
                    <a:p>
                      <a:pPr algn="ctr" fontAlgn="b"/>
                      <a:r>
                        <a:rPr lang="en-US" sz="1100">
                          <a:effectLst/>
                        </a:rPr>
                        <a:t>8h30-9h00</a:t>
                      </a:r>
                      <a:endParaRPr lang="en-US" sz="1100">
                        <a:effectLst/>
                        <a:latin typeface="Calibri" panose="020F0502020204030204" pitchFamily="34" charset="0"/>
                      </a:endParaRPr>
                    </a:p>
                  </a:txBody>
                  <a:tcPr marL="9525" marR="9525" marT="9525" anchor="b"/>
                </a:tc>
                <a:tc rowSpan="12">
                  <a:txBody>
                    <a:bodyPr/>
                    <a:lstStyle/>
                    <a:p>
                      <a:pPr algn="ctr" fontAlgn="ctr"/>
                      <a:r>
                        <a:rPr lang="en-US" sz="1400" b="1" err="1">
                          <a:effectLst/>
                        </a:rPr>
                        <a:t>Férié</a:t>
                      </a:r>
                      <a:endParaRPr lang="en-US" sz="1400" b="1" err="1">
                        <a:solidFill>
                          <a:srgbClr val="FFFFFF"/>
                        </a:solidFill>
                        <a:effectLst/>
                        <a:latin typeface="Calibri" panose="020F0502020204030204" pitchFamily="34" charset="0"/>
                      </a:endParaRPr>
                    </a:p>
                  </a:txBody>
                  <a:tcPr marL="9525" marR="9525" marT="9525" anchor="ctr">
                    <a:solidFill>
                      <a:schemeClr val="bg1"/>
                    </a:solidFill>
                  </a:tcPr>
                </a:tc>
                <a:tc>
                  <a:txBody>
                    <a:bodyPr/>
                    <a:lstStyle/>
                    <a:p>
                      <a:pPr algn="ctr" fontAlgn="ctr"/>
                      <a:endParaRPr lang="en-US" sz="1100">
                        <a:solidFill>
                          <a:srgbClr val="FFFFFF"/>
                        </a:solidFill>
                        <a:effectLst/>
                        <a:latin typeface="Calibri" panose="020F0502020204030204" pitchFamily="34" charset="0"/>
                      </a:endParaRPr>
                    </a:p>
                  </a:txBody>
                  <a:tcPr marL="9525" marR="9525" marT="9525" anchor="ctr">
                    <a:solidFill>
                      <a:schemeClr val="bg1"/>
                    </a:solidFill>
                  </a:tcPr>
                </a:tc>
                <a:tc>
                  <a:txBody>
                    <a:bodyPr/>
                    <a:lstStyle/>
                    <a:p>
                      <a:pPr algn="ctr" fontAlgn="ctr"/>
                      <a:endParaRPr lang="en-US" sz="1100">
                        <a:solidFill>
                          <a:srgbClr val="FFFFFF"/>
                        </a:solidFill>
                        <a:effectLst/>
                        <a:latin typeface="Calibri" panose="020F0502020204030204" pitchFamily="34" charset="0"/>
                      </a:endParaRPr>
                    </a:p>
                  </a:txBody>
                  <a:tcPr marL="9525" marR="9525" marT="9525" anchor="ctr">
                    <a:solidFill>
                      <a:schemeClr val="bg1"/>
                    </a:solidFill>
                  </a:tcPr>
                </a:tc>
                <a:tc rowSpan="3">
                  <a:txBody>
                    <a:bodyPr/>
                    <a:lstStyle/>
                    <a:p>
                      <a:pPr algn="ctr" fontAlgn="ctr"/>
                      <a:r>
                        <a:rPr lang="en-US" sz="1100" err="1">
                          <a:effectLst/>
                        </a:rPr>
                        <a:t>Ethique</a:t>
                      </a:r>
                      <a:br>
                        <a:rPr lang="en-US" sz="1100">
                          <a:effectLst/>
                        </a:rPr>
                      </a:br>
                      <a:r>
                        <a:rPr lang="en-US" sz="1100" i="1">
                          <a:effectLst/>
                        </a:rPr>
                        <a:t>(Emmanuel </a:t>
                      </a:r>
                      <a:r>
                        <a:rPr lang="en-US" sz="1100" i="1" err="1">
                          <a:effectLst/>
                        </a:rPr>
                        <a:t>Goffi</a:t>
                      </a:r>
                      <a:r>
                        <a:rPr lang="en-US" sz="1100" i="1">
                          <a:effectLst/>
                        </a:rPr>
                        <a:t>)</a:t>
                      </a:r>
                      <a:endParaRPr lang="en-US" sz="1100" i="1">
                        <a:solidFill>
                          <a:srgbClr val="FFFFFF"/>
                        </a:solidFill>
                        <a:effectLst/>
                        <a:latin typeface="Calibri" panose="020F0502020204030204" pitchFamily="34" charset="0"/>
                      </a:endParaRPr>
                    </a:p>
                  </a:txBody>
                  <a:tcPr marL="9525" marR="9525" marT="9525" anchor="ctr">
                    <a:solidFill>
                      <a:srgbClr val="E9EBF5"/>
                    </a:solidFill>
                  </a:tcPr>
                </a:tc>
                <a:tc rowSpan="4">
                  <a:txBody>
                    <a:bodyPr/>
                    <a:lstStyle/>
                    <a:p>
                      <a:pPr algn="ctr" fontAlgn="ctr"/>
                      <a:r>
                        <a:rPr lang="en-US" sz="1100">
                          <a:effectLst/>
                        </a:rPr>
                        <a:t>Scrapping</a:t>
                      </a:r>
                      <a:br>
                        <a:rPr lang="en-US" sz="1100">
                          <a:effectLst/>
                        </a:rPr>
                      </a:br>
                      <a:r>
                        <a:rPr lang="en-US" sz="1100" i="1">
                          <a:effectLst/>
                        </a:rPr>
                        <a:t>(Camille Duquesne)</a:t>
                      </a:r>
                      <a:endParaRPr lang="en-US" sz="1100" i="1">
                        <a:solidFill>
                          <a:srgbClr val="FFFFFF"/>
                        </a:solidFill>
                        <a:effectLst/>
                        <a:latin typeface="Calibri"/>
                      </a:endParaRPr>
                    </a:p>
                  </a:txBody>
                  <a:tcPr marL="9525" marR="9525" marT="9525" anchor="ctr">
                    <a:solidFill>
                      <a:srgbClr val="E9EBF5"/>
                    </a:solidFill>
                  </a:tcPr>
                </a:tc>
                <a:extLst>
                  <a:ext uri="{0D108BD9-81ED-4DB2-BD59-A6C34878D82A}">
                    <a16:rowId xmlns:a16="http://schemas.microsoft.com/office/drawing/2014/main" val="111497669"/>
                  </a:ext>
                </a:extLst>
              </a:tr>
              <a:tr h="267467">
                <a:tc>
                  <a:txBody>
                    <a:bodyPr/>
                    <a:lstStyle/>
                    <a:p>
                      <a:pPr algn="ctr" fontAlgn="b"/>
                      <a:r>
                        <a:rPr lang="en-US" sz="1100">
                          <a:effectLst/>
                        </a:rPr>
                        <a:t>9H00-10h00</a:t>
                      </a:r>
                      <a:endParaRPr lang="en-US" sz="1100">
                        <a:effectLst/>
                        <a:latin typeface="Calibri" panose="020F0502020204030204" pitchFamily="34" charset="0"/>
                      </a:endParaRPr>
                    </a:p>
                  </a:txBody>
                  <a:tcPr marL="9525" marR="9525" marT="9525" anchor="b"/>
                </a:tc>
                <a:tc vMerge="1">
                  <a:txBody>
                    <a:bodyPr/>
                    <a:lstStyle/>
                    <a:p>
                      <a:endParaRPr lang="en-US"/>
                    </a:p>
                  </a:txBody>
                  <a:tcPr/>
                </a:tc>
                <a:tc rowSpan="3">
                  <a:txBody>
                    <a:bodyPr/>
                    <a:lstStyle/>
                    <a:p>
                      <a:pPr algn="ctr" fontAlgn="ctr"/>
                      <a:r>
                        <a:rPr lang="en-US" sz="1100" err="1">
                          <a:effectLst/>
                        </a:rPr>
                        <a:t>Découverte</a:t>
                      </a:r>
                      <a:r>
                        <a:rPr lang="en-US" sz="1100">
                          <a:effectLst/>
                        </a:rPr>
                        <a:t> du </a:t>
                      </a:r>
                      <a:r>
                        <a:rPr lang="en-US" sz="1100" err="1">
                          <a:effectLst/>
                        </a:rPr>
                        <a:t>projet</a:t>
                      </a:r>
                      <a:endParaRPr lang="en-US" sz="1100" err="1">
                        <a:solidFill>
                          <a:srgbClr val="FFFFFF"/>
                        </a:solidFill>
                        <a:effectLst/>
                        <a:latin typeface="Calibri" panose="020F0502020204030204" pitchFamily="34" charset="0"/>
                      </a:endParaRPr>
                    </a:p>
                  </a:txBody>
                  <a:tcPr marL="9525" marR="9525" marT="9525" anchor="ctr"/>
                </a:tc>
                <a:tc rowSpan="3">
                  <a:txBody>
                    <a:bodyPr/>
                    <a:lstStyle/>
                    <a:p>
                      <a:pPr algn="ctr" fontAlgn="ctr"/>
                      <a:r>
                        <a:rPr lang="en-US" sz="1100">
                          <a:effectLst/>
                        </a:rPr>
                        <a:t>exploration des </a:t>
                      </a:r>
                      <a:r>
                        <a:rPr lang="en-US" sz="1100" err="1">
                          <a:effectLst/>
                        </a:rPr>
                        <a:t>données</a:t>
                      </a:r>
                      <a:br>
                        <a:rPr lang="en-US" sz="1100">
                          <a:effectLst/>
                        </a:rPr>
                      </a:br>
                      <a:r>
                        <a:rPr lang="en-US" sz="1100" i="1">
                          <a:effectLst/>
                        </a:rPr>
                        <a:t>(Camille Duquesne)</a:t>
                      </a:r>
                      <a:endParaRPr lang="en-US" sz="1100" i="1">
                        <a:solidFill>
                          <a:srgbClr val="FFFFFF"/>
                        </a:solidFill>
                        <a:effectLst/>
                        <a:latin typeface="Calibri"/>
                      </a:endParaRPr>
                    </a:p>
                  </a:txBody>
                  <a:tcPr marL="9525" marR="9525" marT="9525"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636033977"/>
                  </a:ext>
                </a:extLst>
              </a:tr>
              <a:tr h="267467">
                <a:tc>
                  <a:txBody>
                    <a:bodyPr/>
                    <a:lstStyle/>
                    <a:p>
                      <a:pPr algn="ctr" fontAlgn="b"/>
                      <a:r>
                        <a:rPr lang="en-US" sz="1100">
                          <a:effectLst/>
                        </a:rPr>
                        <a:t>10h00-11H00</a:t>
                      </a:r>
                      <a:endParaRPr lang="en-US" sz="1100">
                        <a:effectLst/>
                        <a:latin typeface="Calibri" panose="020F0502020204030204" pitchFamily="34" charset="0"/>
                      </a:endParaRPr>
                    </a:p>
                  </a:txBody>
                  <a:tcPr marL="9525" marR="9525" marT="9525"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7004426"/>
                  </a:ext>
                </a:extLst>
              </a:tr>
              <a:tr h="461989">
                <a:tc>
                  <a:txBody>
                    <a:bodyPr/>
                    <a:lstStyle/>
                    <a:p>
                      <a:pPr algn="ctr" fontAlgn="b"/>
                      <a:r>
                        <a:rPr lang="en-US" sz="1100">
                          <a:effectLst/>
                        </a:rPr>
                        <a:t>11h00-12h00</a:t>
                      </a:r>
                      <a:endParaRPr lang="en-US" sz="1100">
                        <a:effectLst/>
                        <a:latin typeface="Calibri" panose="020F0502020204030204" pitchFamily="34" charset="0"/>
                      </a:endParaRPr>
                    </a:p>
                  </a:txBody>
                  <a:tcPr marL="9525" marR="9525" marT="9525" anchor="b"/>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100">
                          <a:effectLst/>
                        </a:rPr>
                        <a:t>Travail </a:t>
                      </a:r>
                      <a:r>
                        <a:rPr lang="en-US" sz="1100" err="1">
                          <a:effectLst/>
                        </a:rPr>
                        <a:t>en</a:t>
                      </a:r>
                      <a:r>
                        <a:rPr lang="en-US" sz="1100">
                          <a:effectLst/>
                        </a:rPr>
                        <a:t> </a:t>
                      </a:r>
                      <a:r>
                        <a:rPr lang="en-US" sz="1100" err="1">
                          <a:effectLst/>
                        </a:rPr>
                        <a:t>autonomie</a:t>
                      </a:r>
                      <a:endParaRPr lang="en-US" sz="1100" err="1">
                        <a:solidFill>
                          <a:srgbClr val="FFFFFF"/>
                        </a:solidFill>
                        <a:effectLst/>
                        <a:latin typeface="Calibri" panose="020F0502020204030204" pitchFamily="34" charset="0"/>
                      </a:endParaRPr>
                    </a:p>
                  </a:txBody>
                  <a:tcPr marL="9525" marR="9525" marT="9525" anchor="ctr">
                    <a:solidFill>
                      <a:schemeClr val="accent1">
                        <a:lumMod val="40000"/>
                        <a:lumOff val="60000"/>
                      </a:schemeClr>
                    </a:solidFill>
                  </a:tcPr>
                </a:tc>
                <a:tc vMerge="1">
                  <a:txBody>
                    <a:bodyPr/>
                    <a:lstStyle/>
                    <a:p>
                      <a:endParaRPr lang="en-US"/>
                    </a:p>
                  </a:txBody>
                  <a:tcPr/>
                </a:tc>
                <a:extLst>
                  <a:ext uri="{0D108BD9-81ED-4DB2-BD59-A6C34878D82A}">
                    <a16:rowId xmlns:a16="http://schemas.microsoft.com/office/drawing/2014/main" val="1853993798"/>
                  </a:ext>
                </a:extLst>
              </a:tr>
              <a:tr h="389043">
                <a:tc>
                  <a:txBody>
                    <a:bodyPr/>
                    <a:lstStyle/>
                    <a:p>
                      <a:pPr algn="ctr" fontAlgn="b"/>
                      <a:r>
                        <a:rPr lang="en-US" sz="1100">
                          <a:effectLst/>
                        </a:rPr>
                        <a:t>12h00-13h00</a:t>
                      </a:r>
                      <a:endParaRPr lang="en-US" sz="1100">
                        <a:effectLst/>
                        <a:latin typeface="Calibri" panose="020F0502020204030204" pitchFamily="34" charset="0"/>
                      </a:endParaRPr>
                    </a:p>
                  </a:txBody>
                  <a:tcPr marL="9525" marR="9525" marT="9525" anchor="b"/>
                </a:tc>
                <a:tc vMerge="1">
                  <a:txBody>
                    <a:bodyPr/>
                    <a:lstStyle/>
                    <a:p>
                      <a:endParaRPr lang="en-US"/>
                    </a:p>
                  </a:txBody>
                  <a:tcPr/>
                </a:tc>
                <a:tc gridSpan="4">
                  <a:txBody>
                    <a:bodyPr/>
                    <a:lstStyle/>
                    <a:p>
                      <a:pPr algn="ctr" fontAlgn="ctr"/>
                      <a:r>
                        <a:rPr lang="en-US" sz="1800">
                          <a:effectLst/>
                        </a:rPr>
                        <a:t>Pause déjeuner</a:t>
                      </a:r>
                      <a:endParaRPr lang="en-US" sz="1800">
                        <a:solidFill>
                          <a:srgbClr val="FFFFFF"/>
                        </a:solidFill>
                        <a:effectLst/>
                        <a:latin typeface="Calibri" panose="020F0502020204030204" pitchFamily="34" charset="0"/>
                      </a:endParaRPr>
                    </a:p>
                  </a:txBody>
                  <a:tcPr marL="9525" marR="9525" marT="9525" anchor="c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66898453"/>
                  </a:ext>
                </a:extLst>
              </a:tr>
              <a:tr h="267467">
                <a:tc>
                  <a:txBody>
                    <a:bodyPr/>
                    <a:lstStyle/>
                    <a:p>
                      <a:pPr algn="ctr" fontAlgn="b"/>
                      <a:r>
                        <a:rPr lang="en-US" sz="1100">
                          <a:effectLst/>
                        </a:rPr>
                        <a:t>13h00-14h00</a:t>
                      </a:r>
                      <a:endParaRPr lang="en-US" sz="1100">
                        <a:effectLst/>
                        <a:latin typeface="Calibri" panose="020F0502020204030204" pitchFamily="34" charset="0"/>
                      </a:endParaRPr>
                    </a:p>
                  </a:txBody>
                  <a:tcPr marL="9525" marR="9525" marT="9525" anchor="b"/>
                </a:tc>
                <a:tc vMerge="1">
                  <a:txBody>
                    <a:bodyPr/>
                    <a:lstStyle/>
                    <a:p>
                      <a:endParaRPr lang="en-US"/>
                    </a:p>
                  </a:txBody>
                  <a:tcPr/>
                </a:tc>
                <a:tc rowSpan="5">
                  <a:txBody>
                    <a:bodyPr/>
                    <a:lstStyle/>
                    <a:p>
                      <a:pPr algn="ctr" fontAlgn="ctr"/>
                      <a:r>
                        <a:rPr lang="en-US" sz="1100">
                          <a:effectLst/>
                        </a:rPr>
                        <a:t>Première </a:t>
                      </a:r>
                      <a:r>
                        <a:rPr lang="en-US" sz="1100" err="1">
                          <a:effectLst/>
                        </a:rPr>
                        <a:t>analyse</a:t>
                      </a:r>
                      <a:r>
                        <a:rPr lang="en-US" sz="1100">
                          <a:effectLst/>
                        </a:rPr>
                        <a:t> des datasets + première </a:t>
                      </a:r>
                      <a:r>
                        <a:rPr lang="en-US" sz="1100" err="1">
                          <a:effectLst/>
                        </a:rPr>
                        <a:t>hypothèse</a:t>
                      </a:r>
                      <a:r>
                        <a:rPr lang="en-US" sz="1100">
                          <a:effectLst/>
                        </a:rPr>
                        <a:t> de travail </a:t>
                      </a:r>
                      <a:r>
                        <a:rPr lang="en-US" sz="1100" i="1">
                          <a:effectLst/>
                        </a:rPr>
                        <a:t>(Camille Duquesne)</a:t>
                      </a:r>
                      <a:endParaRPr lang="en-US" sz="1100" i="1">
                        <a:solidFill>
                          <a:srgbClr val="FFFFFF"/>
                        </a:solidFill>
                        <a:effectLst/>
                        <a:latin typeface="Calibri"/>
                      </a:endParaRPr>
                    </a:p>
                  </a:txBody>
                  <a:tcPr marL="9525" marR="9525" marT="9525" anchor="ctr"/>
                </a:tc>
                <a:tc rowSpan="5">
                  <a:txBody>
                    <a:bodyPr/>
                    <a:lstStyle/>
                    <a:p>
                      <a:pPr algn="ctr" fontAlgn="ctr"/>
                      <a:r>
                        <a:rPr lang="en-US" sz="1100">
                          <a:effectLst/>
                        </a:rPr>
                        <a:t>exploration des </a:t>
                      </a:r>
                      <a:r>
                        <a:rPr lang="en-US" sz="1100" err="1">
                          <a:effectLst/>
                        </a:rPr>
                        <a:t>données</a:t>
                      </a:r>
                      <a:r>
                        <a:rPr lang="en-US" sz="1100">
                          <a:effectLst/>
                        </a:rPr>
                        <a:t>,</a:t>
                      </a:r>
                      <a:br>
                        <a:rPr lang="en-US" sz="1100">
                          <a:effectLst/>
                        </a:rPr>
                      </a:br>
                      <a:r>
                        <a:rPr lang="en-US" sz="1100">
                          <a:effectLst/>
                        </a:rPr>
                        <a:t>rappel  de data viz</a:t>
                      </a:r>
                      <a:br>
                        <a:rPr lang="en-US" sz="1100">
                          <a:effectLst/>
                        </a:rPr>
                      </a:br>
                      <a:r>
                        <a:rPr lang="en-US" sz="1100" i="1">
                          <a:effectLst/>
                        </a:rPr>
                        <a:t>(Camille Duquesne)</a:t>
                      </a:r>
                      <a:endParaRPr lang="en-US" sz="1100" i="1">
                        <a:solidFill>
                          <a:srgbClr val="FFFFFF"/>
                        </a:solidFill>
                        <a:effectLst/>
                        <a:latin typeface="Calibri" panose="020F0502020204030204" pitchFamily="34" charset="0"/>
                      </a:endParaRPr>
                    </a:p>
                  </a:txBody>
                  <a:tcPr marL="9525" marR="9525" marT="9525" anchor="ctr"/>
                </a:tc>
                <a:tc rowSpan="5">
                  <a:txBody>
                    <a:bodyPr/>
                    <a:lstStyle/>
                    <a:p>
                      <a:pPr algn="ctr" fontAlgn="ctr"/>
                      <a:r>
                        <a:rPr lang="en-US" sz="1100">
                          <a:effectLst/>
                        </a:rPr>
                        <a:t>Architecture de code,</a:t>
                      </a:r>
                      <a:br>
                        <a:rPr lang="en-US" sz="1100">
                          <a:effectLst/>
                        </a:rPr>
                      </a:br>
                      <a:r>
                        <a:rPr lang="en-US" sz="1100">
                          <a:effectLst/>
                        </a:rPr>
                        <a:t>exploration des </a:t>
                      </a:r>
                      <a:r>
                        <a:rPr lang="en-US" sz="1100" err="1">
                          <a:effectLst/>
                        </a:rPr>
                        <a:t>données</a:t>
                      </a:r>
                      <a:br>
                        <a:rPr lang="en-US" sz="1100">
                          <a:effectLst/>
                        </a:rPr>
                      </a:br>
                      <a:r>
                        <a:rPr lang="en-US" sz="1100" i="1">
                          <a:effectLst/>
                        </a:rPr>
                        <a:t>(Camille Duquesne)</a:t>
                      </a:r>
                      <a:endParaRPr lang="en-US" sz="1100" i="1">
                        <a:solidFill>
                          <a:srgbClr val="FFFFFF"/>
                        </a:solidFill>
                        <a:effectLst/>
                        <a:latin typeface="Calibri" panose="020F0502020204030204" pitchFamily="34" charset="0"/>
                      </a:endParaRPr>
                    </a:p>
                  </a:txBody>
                  <a:tcPr marL="9525" marR="9525" marT="9525" anchor="ctr"/>
                </a:tc>
                <a:tc rowSpan="5">
                  <a:txBody>
                    <a:bodyPr/>
                    <a:lstStyle/>
                    <a:p>
                      <a:pPr algn="ctr" fontAlgn="ctr"/>
                      <a:r>
                        <a:rPr lang="en-US" sz="1100" err="1">
                          <a:effectLst/>
                        </a:rPr>
                        <a:t>Problématisation</a:t>
                      </a:r>
                      <a:r>
                        <a:rPr lang="en-US" sz="1100">
                          <a:effectLst/>
                        </a:rPr>
                        <a:t>, </a:t>
                      </a:r>
                      <a:r>
                        <a:rPr lang="en-US" sz="1100" err="1">
                          <a:effectLst/>
                        </a:rPr>
                        <a:t>état</a:t>
                      </a:r>
                      <a:r>
                        <a:rPr lang="en-US" sz="1100">
                          <a:effectLst/>
                        </a:rPr>
                        <a:t> de la question et </a:t>
                      </a:r>
                      <a:r>
                        <a:rPr lang="en-US" sz="1100" err="1">
                          <a:effectLst/>
                        </a:rPr>
                        <a:t>hypothèse</a:t>
                      </a:r>
                      <a:r>
                        <a:rPr lang="en-US" sz="1100">
                          <a:effectLst/>
                        </a:rPr>
                        <a:t> de travail</a:t>
                      </a:r>
                      <a:br>
                        <a:rPr lang="en-US" sz="1100">
                          <a:effectLst/>
                        </a:rPr>
                      </a:br>
                      <a:r>
                        <a:rPr lang="en-US" sz="1100" i="1">
                          <a:effectLst/>
                        </a:rPr>
                        <a:t>(Aymeric Brody)</a:t>
                      </a:r>
                      <a:endParaRPr lang="en-US" sz="1100" i="1">
                        <a:solidFill>
                          <a:srgbClr val="FFFFFF"/>
                        </a:solidFill>
                        <a:effectLst/>
                        <a:latin typeface="Calibri"/>
                      </a:endParaRPr>
                    </a:p>
                  </a:txBody>
                  <a:tcPr marL="9525" marR="9525" marT="9525" anchor="ctr"/>
                </a:tc>
                <a:extLst>
                  <a:ext uri="{0D108BD9-81ED-4DB2-BD59-A6C34878D82A}">
                    <a16:rowId xmlns:a16="http://schemas.microsoft.com/office/drawing/2014/main" val="32953918"/>
                  </a:ext>
                </a:extLst>
              </a:tr>
              <a:tr h="267467">
                <a:tc>
                  <a:txBody>
                    <a:bodyPr/>
                    <a:lstStyle/>
                    <a:p>
                      <a:pPr algn="ctr" fontAlgn="b"/>
                      <a:r>
                        <a:rPr lang="en-US" sz="1100">
                          <a:effectLst/>
                        </a:rPr>
                        <a:t>14h00-15h00</a:t>
                      </a:r>
                      <a:endParaRPr lang="en-US" sz="1100">
                        <a:effectLst/>
                        <a:latin typeface="Calibri" panose="020F0502020204030204" pitchFamily="34" charset="0"/>
                      </a:endParaRPr>
                    </a:p>
                  </a:txBody>
                  <a:tcPr marL="9525" marR="9525" marT="9525"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96206528"/>
                  </a:ext>
                </a:extLst>
              </a:tr>
              <a:tr h="267467">
                <a:tc>
                  <a:txBody>
                    <a:bodyPr/>
                    <a:lstStyle/>
                    <a:p>
                      <a:pPr algn="ctr" fontAlgn="b"/>
                      <a:r>
                        <a:rPr lang="en-US" sz="1100">
                          <a:effectLst/>
                        </a:rPr>
                        <a:t>15h00-16h00</a:t>
                      </a:r>
                      <a:endParaRPr lang="en-US" sz="1100">
                        <a:effectLst/>
                        <a:latin typeface="Calibri" panose="020F0502020204030204" pitchFamily="34" charset="0"/>
                      </a:endParaRPr>
                    </a:p>
                  </a:txBody>
                  <a:tcPr marL="9525" marR="9525" marT="9525"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92277362"/>
                  </a:ext>
                </a:extLst>
              </a:tr>
              <a:tr h="267467">
                <a:tc>
                  <a:txBody>
                    <a:bodyPr/>
                    <a:lstStyle/>
                    <a:p>
                      <a:pPr algn="ctr" fontAlgn="b"/>
                      <a:r>
                        <a:rPr lang="en-US" sz="1100">
                          <a:effectLst/>
                        </a:rPr>
                        <a:t>16h00-17h00</a:t>
                      </a:r>
                      <a:endParaRPr lang="en-US" sz="1100">
                        <a:effectLst/>
                        <a:latin typeface="Calibri" panose="020F0502020204030204" pitchFamily="34" charset="0"/>
                      </a:endParaRPr>
                    </a:p>
                  </a:txBody>
                  <a:tcPr marL="9525" marR="9525" marT="9525"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78499615"/>
                  </a:ext>
                </a:extLst>
              </a:tr>
              <a:tr h="267467">
                <a:tc>
                  <a:txBody>
                    <a:bodyPr/>
                    <a:lstStyle/>
                    <a:p>
                      <a:pPr algn="ctr" fontAlgn="b"/>
                      <a:r>
                        <a:rPr lang="en-US" sz="1100">
                          <a:effectLst/>
                        </a:rPr>
                        <a:t>17h00-18h00</a:t>
                      </a:r>
                      <a:endParaRPr lang="en-US" sz="1100">
                        <a:effectLst/>
                        <a:latin typeface="Calibri" panose="020F0502020204030204" pitchFamily="34" charset="0"/>
                      </a:endParaRPr>
                    </a:p>
                  </a:txBody>
                  <a:tcPr marL="9525" marR="9525" marT="9525"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160005574"/>
                  </a:ext>
                </a:extLst>
              </a:tr>
              <a:tr h="461989">
                <a:tc rowSpan="2">
                  <a:txBody>
                    <a:bodyPr/>
                    <a:lstStyle/>
                    <a:p>
                      <a:pPr algn="ctr" fontAlgn="b"/>
                      <a:r>
                        <a:rPr lang="en-US" sz="1100">
                          <a:effectLst/>
                        </a:rPr>
                        <a:t>18h00-19h00</a:t>
                      </a:r>
                      <a:endParaRPr lang="en-US" sz="1100">
                        <a:effectLst/>
                        <a:latin typeface="Calibri" panose="020F0502020204030204" pitchFamily="34" charset="0"/>
                      </a:endParaRPr>
                    </a:p>
                  </a:txBody>
                  <a:tcPr marL="9525" marR="9525" marT="9525" anchor="b"/>
                </a:tc>
                <a:tc vMerge="1">
                  <a:txBody>
                    <a:bodyPr/>
                    <a:lstStyle/>
                    <a:p>
                      <a:endParaRPr lang="en-US"/>
                    </a:p>
                  </a:txBody>
                  <a:tcPr/>
                </a:tc>
                <a:tc>
                  <a:txBody>
                    <a:bodyPr/>
                    <a:lstStyle/>
                    <a:p>
                      <a:pPr algn="ctr" fontAlgn="ctr"/>
                      <a:r>
                        <a:rPr lang="en-US" sz="1100" b="1" err="1">
                          <a:effectLst/>
                        </a:rPr>
                        <a:t>Présentation</a:t>
                      </a:r>
                      <a:r>
                        <a:rPr lang="en-US" sz="1100" b="1">
                          <a:effectLst/>
                        </a:rPr>
                        <a:t> 1 slide</a:t>
                      </a:r>
                      <a:endParaRPr lang="en-US" sz="1100" b="1">
                        <a:effectLst/>
                        <a:latin typeface="Calibri"/>
                      </a:endParaRPr>
                    </a:p>
                  </a:txBody>
                  <a:tcPr marL="9525" marR="9525" marT="9525" anchor="ctr">
                    <a:solidFill>
                      <a:schemeClr val="accent2">
                        <a:lumMod val="20000"/>
                        <a:lumOff val="80000"/>
                      </a:schemeClr>
                    </a:solidFill>
                  </a:tcPr>
                </a:tc>
                <a:tc>
                  <a:txBody>
                    <a:bodyPr/>
                    <a:lstStyle/>
                    <a:p>
                      <a:pPr algn="ctr" fontAlgn="ctr"/>
                      <a:r>
                        <a:rPr lang="en-US" sz="1100" b="1" err="1">
                          <a:effectLst/>
                        </a:rPr>
                        <a:t>Présentation</a:t>
                      </a:r>
                      <a:r>
                        <a:rPr lang="en-US" sz="1100" b="1">
                          <a:effectLst/>
                        </a:rPr>
                        <a:t> 1 slide</a:t>
                      </a:r>
                      <a:endParaRPr lang="en-US" sz="1100" b="1">
                        <a:effectLst/>
                        <a:latin typeface="Calibri"/>
                      </a:endParaRPr>
                    </a:p>
                  </a:txBody>
                  <a:tcPr marL="9525" marR="9525" marT="9525" anchor="ctr">
                    <a:solidFill>
                      <a:schemeClr val="accent2">
                        <a:lumMod val="20000"/>
                        <a:lumOff val="80000"/>
                      </a:schemeClr>
                    </a:solidFill>
                  </a:tcPr>
                </a:tc>
                <a:tc>
                  <a:txBody>
                    <a:bodyPr/>
                    <a:lstStyle/>
                    <a:p>
                      <a:pPr algn="ctr" fontAlgn="ctr"/>
                      <a:r>
                        <a:rPr lang="en-US" sz="1100" b="1" err="1">
                          <a:effectLst/>
                        </a:rPr>
                        <a:t>Présentation</a:t>
                      </a:r>
                      <a:r>
                        <a:rPr lang="en-US" sz="1100" b="1">
                          <a:effectLst/>
                        </a:rPr>
                        <a:t> 1 slide</a:t>
                      </a:r>
                      <a:endParaRPr lang="en-US" sz="1100" b="1">
                        <a:effectLst/>
                        <a:latin typeface="Calibri"/>
                      </a:endParaRPr>
                    </a:p>
                  </a:txBody>
                  <a:tcPr marL="9525" marR="9525" marT="9525" anchor="ctr">
                    <a:solidFill>
                      <a:schemeClr val="accent2">
                        <a:lumMod val="20000"/>
                        <a:lumOff val="80000"/>
                      </a:schemeClr>
                    </a:solidFill>
                  </a:tcPr>
                </a:tc>
                <a:tc>
                  <a:txBody>
                    <a:bodyPr/>
                    <a:lstStyle/>
                    <a:p>
                      <a:pPr fontAlgn="b"/>
                      <a:endParaRPr lang="en-US" sz="1100">
                        <a:effectLst/>
                        <a:latin typeface="Calibri" panose="020F0502020204030204" pitchFamily="34" charset="0"/>
                      </a:endParaRPr>
                    </a:p>
                  </a:txBody>
                  <a:tcPr marL="9525" marR="9525" marT="9525" anchor="b">
                    <a:solidFill>
                      <a:schemeClr val="bg1"/>
                    </a:solidFill>
                  </a:tcPr>
                </a:tc>
                <a:extLst>
                  <a:ext uri="{0D108BD9-81ED-4DB2-BD59-A6C34878D82A}">
                    <a16:rowId xmlns:a16="http://schemas.microsoft.com/office/drawing/2014/main" val="1937854804"/>
                  </a:ext>
                </a:extLst>
              </a:tr>
              <a:tr h="267467">
                <a:tc vMerge="1">
                  <a:txBody>
                    <a:bodyPr/>
                    <a:lstStyle/>
                    <a:p>
                      <a:endParaRPr lang="en-US"/>
                    </a:p>
                  </a:txBody>
                  <a:tcPr/>
                </a:tc>
                <a:tc vMerge="1">
                  <a:txBody>
                    <a:bodyPr/>
                    <a:lstStyle/>
                    <a:p>
                      <a:endParaRPr lang="en-US"/>
                    </a:p>
                  </a:txBody>
                  <a:tcPr/>
                </a:tc>
                <a:tc>
                  <a:txBody>
                    <a:bodyPr/>
                    <a:lstStyle/>
                    <a:p>
                      <a:pPr fontAlgn="b"/>
                      <a:endParaRPr lang="en-US" sz="1100">
                        <a:effectLst/>
                        <a:latin typeface="Calibri" panose="020F0502020204030204" pitchFamily="34" charset="0"/>
                      </a:endParaRPr>
                    </a:p>
                  </a:txBody>
                  <a:tcPr marL="9525" marR="9525" marT="9525" anchor="b">
                    <a:solidFill>
                      <a:schemeClr val="bg1"/>
                    </a:solidFill>
                  </a:tcPr>
                </a:tc>
                <a:tc>
                  <a:txBody>
                    <a:bodyPr/>
                    <a:lstStyle/>
                    <a:p>
                      <a:pPr fontAlgn="b"/>
                      <a:endParaRPr lang="en-US" sz="1100">
                        <a:effectLst/>
                        <a:latin typeface="Calibri" panose="020F0502020204030204" pitchFamily="34" charset="0"/>
                      </a:endParaRPr>
                    </a:p>
                  </a:txBody>
                  <a:tcPr marL="9525" marR="9525" marT="9525" anchor="b">
                    <a:solidFill>
                      <a:schemeClr val="bg1"/>
                    </a:solidFill>
                  </a:tcPr>
                </a:tc>
                <a:tc rowSpan="2">
                  <a:txBody>
                    <a:bodyPr/>
                    <a:lstStyle/>
                    <a:p>
                      <a:pPr algn="ctr" fontAlgn="ctr"/>
                      <a:r>
                        <a:rPr lang="en-US" sz="1400" b="1" err="1">
                          <a:effectLst/>
                        </a:rPr>
                        <a:t>Rendu</a:t>
                      </a:r>
                      <a:r>
                        <a:rPr lang="en-US" sz="1400" b="1">
                          <a:effectLst/>
                        </a:rPr>
                        <a:t> sur la </a:t>
                      </a:r>
                      <a:r>
                        <a:rPr lang="en-US" sz="1400" b="1" err="1">
                          <a:effectLst/>
                        </a:rPr>
                        <a:t>problématisation</a:t>
                      </a:r>
                      <a:r>
                        <a:rPr lang="en-US" sz="1400" b="1">
                          <a:effectLst/>
                        </a:rPr>
                        <a:t> </a:t>
                      </a:r>
                      <a:endParaRPr lang="en-US" sz="1400" b="1">
                        <a:solidFill>
                          <a:srgbClr val="FFFFFF"/>
                        </a:solidFill>
                        <a:effectLst/>
                        <a:latin typeface="Calibri"/>
                      </a:endParaRPr>
                    </a:p>
                  </a:txBody>
                  <a:tcPr marL="9525" marR="9525" marT="9525" anchor="ctr">
                    <a:solidFill>
                      <a:schemeClr val="accent2">
                        <a:lumMod val="20000"/>
                        <a:lumOff val="80000"/>
                      </a:schemeClr>
                    </a:solidFill>
                  </a:tcPr>
                </a:tc>
                <a:tc>
                  <a:txBody>
                    <a:bodyPr/>
                    <a:lstStyle/>
                    <a:p>
                      <a:pPr fontAlgn="b"/>
                      <a:endParaRPr lang="en-US" sz="1100">
                        <a:effectLst/>
                        <a:latin typeface="Calibri" panose="020F0502020204030204" pitchFamily="34" charset="0"/>
                      </a:endParaRPr>
                    </a:p>
                  </a:txBody>
                  <a:tcPr marL="9525" marR="9525" marT="9525" anchor="b">
                    <a:solidFill>
                      <a:schemeClr val="bg1"/>
                    </a:solidFill>
                  </a:tcPr>
                </a:tc>
                <a:extLst>
                  <a:ext uri="{0D108BD9-81ED-4DB2-BD59-A6C34878D82A}">
                    <a16:rowId xmlns:a16="http://schemas.microsoft.com/office/drawing/2014/main" val="2704606688"/>
                  </a:ext>
                </a:extLst>
              </a:tr>
              <a:tr h="401201">
                <a:tc>
                  <a:txBody>
                    <a:bodyPr/>
                    <a:lstStyle/>
                    <a:p>
                      <a:pPr fontAlgn="b"/>
                      <a:endParaRPr lang="en-US" sz="1100">
                        <a:effectLst/>
                        <a:latin typeface="Calibri" panose="020F0502020204030204" pitchFamily="34" charset="0"/>
                      </a:endParaRPr>
                    </a:p>
                  </a:txBody>
                  <a:tcPr marL="9525" marR="9525" marT="9525" anchor="b">
                    <a:solidFill>
                      <a:schemeClr val="bg1"/>
                    </a:solidFill>
                  </a:tcPr>
                </a:tc>
                <a:tc>
                  <a:txBody>
                    <a:bodyPr/>
                    <a:lstStyle/>
                    <a:p>
                      <a:pPr fontAlgn="b"/>
                      <a:endParaRPr lang="en-US" sz="1100">
                        <a:effectLst/>
                        <a:latin typeface="Calibri" panose="020F0502020204030204" pitchFamily="34" charset="0"/>
                      </a:endParaRPr>
                    </a:p>
                  </a:txBody>
                  <a:tcPr marL="9525" marR="9525" marT="9525" anchor="b">
                    <a:solidFill>
                      <a:schemeClr val="bg1"/>
                    </a:solidFill>
                  </a:tcPr>
                </a:tc>
                <a:tc>
                  <a:txBody>
                    <a:bodyPr/>
                    <a:lstStyle/>
                    <a:p>
                      <a:pPr fontAlgn="b"/>
                      <a:endParaRPr lang="en-US" sz="1100">
                        <a:effectLst/>
                        <a:latin typeface="Calibri" panose="020F0502020204030204" pitchFamily="34" charset="0"/>
                      </a:endParaRPr>
                    </a:p>
                  </a:txBody>
                  <a:tcPr marL="9525" marR="9525" marT="9525" anchor="b">
                    <a:solidFill>
                      <a:schemeClr val="bg1"/>
                    </a:solidFill>
                  </a:tcPr>
                </a:tc>
                <a:tc>
                  <a:txBody>
                    <a:bodyPr/>
                    <a:lstStyle/>
                    <a:p>
                      <a:pPr fontAlgn="b"/>
                      <a:endParaRPr lang="en-US" sz="1100">
                        <a:effectLst/>
                        <a:latin typeface="Calibri" panose="020F0502020204030204" pitchFamily="34" charset="0"/>
                      </a:endParaRPr>
                    </a:p>
                  </a:txBody>
                  <a:tcPr marL="9525" marR="9525" marT="9525" anchor="b">
                    <a:solidFill>
                      <a:schemeClr val="bg1"/>
                    </a:solidFill>
                  </a:tcPr>
                </a:tc>
                <a:tc vMerge="1">
                  <a:txBody>
                    <a:bodyPr/>
                    <a:lstStyle/>
                    <a:p>
                      <a:endParaRPr lang="en-US"/>
                    </a:p>
                  </a:txBody>
                  <a:tcPr/>
                </a:tc>
                <a:tc>
                  <a:txBody>
                    <a:bodyPr/>
                    <a:lstStyle/>
                    <a:p>
                      <a:pPr fontAlgn="b"/>
                      <a:endParaRPr lang="en-US" sz="1100">
                        <a:effectLst/>
                        <a:latin typeface="Calibri" panose="020F0502020204030204" pitchFamily="34" charset="0"/>
                      </a:endParaRPr>
                    </a:p>
                  </a:txBody>
                  <a:tcPr marL="9525" marR="9525" marT="9525" anchor="b">
                    <a:solidFill>
                      <a:schemeClr val="bg1"/>
                    </a:solidFill>
                  </a:tcPr>
                </a:tc>
                <a:extLst>
                  <a:ext uri="{0D108BD9-81ED-4DB2-BD59-A6C34878D82A}">
                    <a16:rowId xmlns:a16="http://schemas.microsoft.com/office/drawing/2014/main" val="4218631801"/>
                  </a:ext>
                </a:extLst>
              </a:tr>
            </a:tbl>
          </a:graphicData>
        </a:graphic>
      </p:graphicFrame>
    </p:spTree>
    <p:extLst>
      <p:ext uri="{BB962C8B-B14F-4D97-AF65-F5344CB8AC3E}">
        <p14:creationId xmlns:p14="http://schemas.microsoft.com/office/powerpoint/2010/main" val="693618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Image 142">
            <a:extLst>
              <a:ext uri="{FF2B5EF4-FFF2-40B4-BE49-F238E27FC236}">
                <a16:creationId xmlns:a16="http://schemas.microsoft.com/office/drawing/2014/main" id="{4D280632-8442-EDEA-0A0D-13B301237605}"/>
              </a:ext>
            </a:extLst>
          </p:cNvPr>
          <p:cNvPicPr/>
          <p:nvPr/>
        </p:nvPicPr>
        <p:blipFill>
          <a:blip r:embed="rId2"/>
          <a:stretch>
            <a:fillRect/>
          </a:stretch>
        </p:blipFill>
        <p:spPr>
          <a:xfrm>
            <a:off x="11087905" y="233726"/>
            <a:ext cx="859282" cy="1016973"/>
          </a:xfrm>
          <a:prstGeom prst="rect">
            <a:avLst/>
          </a:prstGeom>
        </p:spPr>
      </p:pic>
      <p:sp>
        <p:nvSpPr>
          <p:cNvPr id="7" name="ZoneTexte 6">
            <a:extLst>
              <a:ext uri="{FF2B5EF4-FFF2-40B4-BE49-F238E27FC236}">
                <a16:creationId xmlns:a16="http://schemas.microsoft.com/office/drawing/2014/main" id="{CA5AB8E9-7FA7-CEE8-7388-A948B8A5BC45}"/>
              </a:ext>
            </a:extLst>
          </p:cNvPr>
          <p:cNvSpPr txBox="1"/>
          <p:nvPr/>
        </p:nvSpPr>
        <p:spPr>
          <a:xfrm>
            <a:off x="714375" y="233726"/>
            <a:ext cx="9448799" cy="769441"/>
          </a:xfrm>
          <a:prstGeom prst="rect">
            <a:avLst/>
          </a:prstGeom>
          <a:noFill/>
        </p:spPr>
        <p:txBody>
          <a:bodyPr wrap="square" lIns="91440" tIns="45720" rIns="91440" bIns="45720" rtlCol="0" anchor="t">
            <a:spAutoFit/>
          </a:bodyPr>
          <a:lstStyle/>
          <a:p>
            <a:pPr algn="ctr"/>
            <a:r>
              <a:rPr lang="fr-FR" sz="4400">
                <a:solidFill>
                  <a:srgbClr val="B80D80"/>
                </a:solidFill>
              </a:rPr>
              <a:t>Planning Semaine 2</a:t>
            </a:r>
            <a:endParaRPr lang="fr-FR" sz="4400" b="1">
              <a:solidFill>
                <a:srgbClr val="5AAAB7"/>
              </a:solidFill>
            </a:endParaRPr>
          </a:p>
        </p:txBody>
      </p:sp>
      <p:sp>
        <p:nvSpPr>
          <p:cNvPr id="6" name="TextBox 5">
            <a:extLst>
              <a:ext uri="{FF2B5EF4-FFF2-40B4-BE49-F238E27FC236}">
                <a16:creationId xmlns:a16="http://schemas.microsoft.com/office/drawing/2014/main" id="{66CBD25D-1568-C0D9-DADE-4A7FAC64581B}"/>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11" name="Table 10">
            <a:extLst>
              <a:ext uri="{FF2B5EF4-FFF2-40B4-BE49-F238E27FC236}">
                <a16:creationId xmlns:a16="http://schemas.microsoft.com/office/drawing/2014/main" id="{16BD87BA-69C9-450F-5BBE-2F44686C44F4}"/>
              </a:ext>
            </a:extLst>
          </p:cNvPr>
          <p:cNvGraphicFramePr>
            <a:graphicFrameLocks noGrp="1"/>
          </p:cNvGraphicFramePr>
          <p:nvPr>
            <p:extLst>
              <p:ext uri="{D42A27DB-BD31-4B8C-83A1-F6EECF244321}">
                <p14:modId xmlns:p14="http://schemas.microsoft.com/office/powerpoint/2010/main" val="4284671094"/>
              </p:ext>
            </p:extLst>
          </p:nvPr>
        </p:nvGraphicFramePr>
        <p:xfrm>
          <a:off x="1039090" y="1454727"/>
          <a:ext cx="10057436" cy="3995020"/>
        </p:xfrm>
        <a:graphic>
          <a:graphicData uri="http://schemas.openxmlformats.org/drawingml/2006/table">
            <a:tbl>
              <a:tblPr firstRow="1" bandRow="1">
                <a:tableStyleId>{5C22544A-7EE6-4342-B048-85BDC9FD1C3A}</a:tableStyleId>
              </a:tblPr>
              <a:tblGrid>
                <a:gridCol w="955287">
                  <a:extLst>
                    <a:ext uri="{9D8B030D-6E8A-4147-A177-3AD203B41FA5}">
                      <a16:colId xmlns:a16="http://schemas.microsoft.com/office/drawing/2014/main" val="2837279693"/>
                    </a:ext>
                  </a:extLst>
                </a:gridCol>
                <a:gridCol w="1443180">
                  <a:extLst>
                    <a:ext uri="{9D8B030D-6E8A-4147-A177-3AD203B41FA5}">
                      <a16:colId xmlns:a16="http://schemas.microsoft.com/office/drawing/2014/main" val="4123760378"/>
                    </a:ext>
                  </a:extLst>
                </a:gridCol>
                <a:gridCol w="2173836">
                  <a:extLst>
                    <a:ext uri="{9D8B030D-6E8A-4147-A177-3AD203B41FA5}">
                      <a16:colId xmlns:a16="http://schemas.microsoft.com/office/drawing/2014/main" val="4188522587"/>
                    </a:ext>
                  </a:extLst>
                </a:gridCol>
                <a:gridCol w="1720272">
                  <a:extLst>
                    <a:ext uri="{9D8B030D-6E8A-4147-A177-3AD203B41FA5}">
                      <a16:colId xmlns:a16="http://schemas.microsoft.com/office/drawing/2014/main" val="4101254279"/>
                    </a:ext>
                  </a:extLst>
                </a:gridCol>
                <a:gridCol w="2078181">
                  <a:extLst>
                    <a:ext uri="{9D8B030D-6E8A-4147-A177-3AD203B41FA5}">
                      <a16:colId xmlns:a16="http://schemas.microsoft.com/office/drawing/2014/main" val="3812060600"/>
                    </a:ext>
                  </a:extLst>
                </a:gridCol>
                <a:gridCol w="1686680">
                  <a:extLst>
                    <a:ext uri="{9D8B030D-6E8A-4147-A177-3AD203B41FA5}">
                      <a16:colId xmlns:a16="http://schemas.microsoft.com/office/drawing/2014/main" val="562093048"/>
                    </a:ext>
                  </a:extLst>
                </a:gridCol>
              </a:tblGrid>
              <a:tr h="295522">
                <a:tc>
                  <a:txBody>
                    <a:bodyPr/>
                    <a:lstStyle/>
                    <a:p>
                      <a:pPr fontAlgn="b"/>
                      <a:endParaRPr lang="en-US" sz="1100" b="1">
                        <a:effectLst/>
                        <a:latin typeface="Calibri" panose="020F0502020204030204" pitchFamily="34" charset="0"/>
                      </a:endParaRPr>
                    </a:p>
                  </a:txBody>
                  <a:tcPr marL="9525" marR="9525" marT="9525" anchor="b"/>
                </a:tc>
                <a:tc>
                  <a:txBody>
                    <a:bodyPr/>
                    <a:lstStyle/>
                    <a:p>
                      <a:pPr algn="ctr" fontAlgn="b"/>
                      <a:r>
                        <a:rPr lang="en-US" sz="1100">
                          <a:effectLst/>
                        </a:rPr>
                        <a:t>Lundi 8 </a:t>
                      </a:r>
                      <a:r>
                        <a:rPr lang="en-US" sz="1100" err="1">
                          <a:effectLst/>
                        </a:rPr>
                        <a:t>mai</a:t>
                      </a:r>
                      <a:endParaRPr lang="en-US" sz="1100" b="1" err="1">
                        <a:effectLst/>
                        <a:latin typeface="Calibri" panose="020F0502020204030204" pitchFamily="34" charset="0"/>
                      </a:endParaRPr>
                    </a:p>
                  </a:txBody>
                  <a:tcPr marL="9525" marR="9525" marT="9525" anchor="ctr"/>
                </a:tc>
                <a:tc>
                  <a:txBody>
                    <a:bodyPr/>
                    <a:lstStyle/>
                    <a:p>
                      <a:pPr algn="ctr" fontAlgn="b"/>
                      <a:r>
                        <a:rPr lang="en-US" sz="1100">
                          <a:effectLst/>
                        </a:rPr>
                        <a:t>Mardi 9 </a:t>
                      </a:r>
                      <a:r>
                        <a:rPr lang="en-US" sz="1100" err="1">
                          <a:effectLst/>
                        </a:rPr>
                        <a:t>mai</a:t>
                      </a:r>
                      <a:endParaRPr lang="en-US" sz="1100" b="1" err="1">
                        <a:effectLst/>
                        <a:latin typeface="Calibri" panose="020F0502020204030204" pitchFamily="34" charset="0"/>
                      </a:endParaRPr>
                    </a:p>
                  </a:txBody>
                  <a:tcPr marL="9525" marR="9525" marT="9525" anchor="ctr"/>
                </a:tc>
                <a:tc>
                  <a:txBody>
                    <a:bodyPr/>
                    <a:lstStyle/>
                    <a:p>
                      <a:pPr algn="ctr" fontAlgn="b"/>
                      <a:r>
                        <a:rPr lang="en-US" sz="1100">
                          <a:effectLst/>
                        </a:rPr>
                        <a:t>Mercredi 10 </a:t>
                      </a:r>
                      <a:r>
                        <a:rPr lang="en-US" sz="1100" err="1">
                          <a:effectLst/>
                        </a:rPr>
                        <a:t>mai</a:t>
                      </a:r>
                      <a:endParaRPr lang="en-US" sz="1100" b="1" err="1">
                        <a:effectLst/>
                        <a:latin typeface="Calibri" panose="020F0502020204030204" pitchFamily="34" charset="0"/>
                      </a:endParaRPr>
                    </a:p>
                  </a:txBody>
                  <a:tcPr marL="9525" marR="9525" marT="9525" anchor="ctr"/>
                </a:tc>
                <a:tc>
                  <a:txBody>
                    <a:bodyPr/>
                    <a:lstStyle/>
                    <a:p>
                      <a:pPr algn="ctr" fontAlgn="b"/>
                      <a:r>
                        <a:rPr lang="en-US" sz="1100">
                          <a:effectLst/>
                        </a:rPr>
                        <a:t>Jeudi 11 </a:t>
                      </a:r>
                      <a:r>
                        <a:rPr lang="en-US" sz="1100" err="1">
                          <a:effectLst/>
                        </a:rPr>
                        <a:t>mai</a:t>
                      </a:r>
                      <a:endParaRPr lang="en-US" sz="1100" b="1" err="1">
                        <a:effectLst/>
                        <a:latin typeface="Calibri" panose="020F0502020204030204" pitchFamily="34" charset="0"/>
                      </a:endParaRPr>
                    </a:p>
                  </a:txBody>
                  <a:tcPr marL="9525" marR="9525" marT="9525" anchor="ctr"/>
                </a:tc>
                <a:tc>
                  <a:txBody>
                    <a:bodyPr/>
                    <a:lstStyle/>
                    <a:p>
                      <a:pPr algn="ctr" fontAlgn="b"/>
                      <a:r>
                        <a:rPr lang="en-US" sz="1100" err="1">
                          <a:effectLst/>
                        </a:rPr>
                        <a:t>vendredi</a:t>
                      </a:r>
                      <a:r>
                        <a:rPr lang="en-US" sz="1100">
                          <a:effectLst/>
                        </a:rPr>
                        <a:t> 12 </a:t>
                      </a:r>
                      <a:r>
                        <a:rPr lang="en-US" sz="1100" err="1">
                          <a:effectLst/>
                        </a:rPr>
                        <a:t>mai</a:t>
                      </a:r>
                      <a:endParaRPr lang="en-US" sz="1100" b="1" err="1">
                        <a:effectLst/>
                        <a:latin typeface="Calibri" panose="020F0502020204030204" pitchFamily="34" charset="0"/>
                      </a:endParaRPr>
                    </a:p>
                  </a:txBody>
                  <a:tcPr marL="9525" marR="9525" marT="9525" anchor="ctr"/>
                </a:tc>
                <a:extLst>
                  <a:ext uri="{0D108BD9-81ED-4DB2-BD59-A6C34878D82A}">
                    <a16:rowId xmlns:a16="http://schemas.microsoft.com/office/drawing/2014/main" val="2518519790"/>
                  </a:ext>
                </a:extLst>
              </a:tr>
              <a:tr h="306468">
                <a:tc>
                  <a:txBody>
                    <a:bodyPr/>
                    <a:lstStyle/>
                    <a:p>
                      <a:pPr algn="ctr" fontAlgn="b"/>
                      <a:r>
                        <a:rPr lang="en-US" sz="1100">
                          <a:effectLst/>
                        </a:rPr>
                        <a:t>8h30-9h00</a:t>
                      </a:r>
                      <a:endParaRPr lang="en-US" sz="1100">
                        <a:effectLst/>
                        <a:latin typeface="Calibri" panose="020F0502020204030204" pitchFamily="34" charset="0"/>
                      </a:endParaRPr>
                    </a:p>
                  </a:txBody>
                  <a:tcPr marL="9525" marR="9525" marT="9525" anchor="b"/>
                </a:tc>
                <a:tc rowSpan="14">
                  <a:txBody>
                    <a:bodyPr/>
                    <a:lstStyle/>
                    <a:p>
                      <a:pPr lvl="0" algn="ctr">
                        <a:buNone/>
                      </a:pPr>
                      <a:r>
                        <a:rPr lang="en-US" sz="1400" b="1" err="1">
                          <a:effectLst/>
                        </a:rPr>
                        <a:t>Férié</a:t>
                      </a:r>
                      <a:endParaRPr lang="en-US" sz="1400" b="1">
                        <a:solidFill>
                          <a:srgbClr val="FFFFFF"/>
                        </a:solidFill>
                        <a:effectLst/>
                        <a:latin typeface="Calibri"/>
                      </a:endParaRPr>
                    </a:p>
                  </a:txBody>
                  <a:tcPr marL="9525" marR="9525" marT="9525" anchor="ctr">
                    <a:solidFill>
                      <a:schemeClr val="bg1"/>
                    </a:solidFill>
                  </a:tcPr>
                </a:tc>
                <a:tc>
                  <a:txBody>
                    <a:bodyPr/>
                    <a:lstStyle/>
                    <a:p>
                      <a:pPr algn="ctr" fontAlgn="b"/>
                      <a:endParaRPr lang="en-US" sz="1200">
                        <a:solidFill>
                          <a:srgbClr val="FFFFFF"/>
                        </a:solidFill>
                        <a:effectLst/>
                        <a:latin typeface="Calibri" panose="020F0502020204030204" pitchFamily="34" charset="0"/>
                      </a:endParaRPr>
                    </a:p>
                  </a:txBody>
                  <a:tcPr marL="9525" marR="9525" marT="9525" anchor="b"/>
                </a:tc>
                <a:tc>
                  <a:txBody>
                    <a:bodyPr/>
                    <a:lstStyle/>
                    <a:p>
                      <a:pPr algn="ctr" fontAlgn="b"/>
                      <a:endParaRPr lang="en-US" sz="1200">
                        <a:solidFill>
                          <a:srgbClr val="FFFFFF"/>
                        </a:solidFill>
                        <a:effectLst/>
                        <a:latin typeface="Calibri" panose="020F0502020204030204" pitchFamily="34" charset="0"/>
                      </a:endParaRPr>
                    </a:p>
                  </a:txBody>
                  <a:tcPr marL="9525" marR="9525" marT="9525" anchor="b"/>
                </a:tc>
                <a:tc>
                  <a:txBody>
                    <a:bodyPr/>
                    <a:lstStyle/>
                    <a:p>
                      <a:pPr algn="ctr" fontAlgn="b"/>
                      <a:endParaRPr lang="en-US" sz="1200">
                        <a:solidFill>
                          <a:srgbClr val="FFFFFF"/>
                        </a:solidFill>
                        <a:effectLst/>
                        <a:latin typeface="Calibri" panose="020F0502020204030204" pitchFamily="34" charset="0"/>
                      </a:endParaRPr>
                    </a:p>
                  </a:txBody>
                  <a:tcPr marL="9525" marR="9525" marT="9525" anchor="b"/>
                </a:tc>
                <a:tc>
                  <a:txBody>
                    <a:bodyPr/>
                    <a:lstStyle/>
                    <a:p>
                      <a:pPr algn="ctr" fontAlgn="b"/>
                      <a:endParaRPr lang="en-US" sz="1200">
                        <a:solidFill>
                          <a:srgbClr val="FFFFFF"/>
                        </a:solidFill>
                        <a:effectLst/>
                        <a:latin typeface="Calibri" panose="020F0502020204030204" pitchFamily="34" charset="0"/>
                      </a:endParaRPr>
                    </a:p>
                  </a:txBody>
                  <a:tcPr marL="9525" marR="9525" marT="9525" anchor="b"/>
                </a:tc>
                <a:extLst>
                  <a:ext uri="{0D108BD9-81ED-4DB2-BD59-A6C34878D82A}">
                    <a16:rowId xmlns:a16="http://schemas.microsoft.com/office/drawing/2014/main" val="3582783642"/>
                  </a:ext>
                </a:extLst>
              </a:tr>
              <a:tr h="295522">
                <a:tc>
                  <a:txBody>
                    <a:bodyPr/>
                    <a:lstStyle/>
                    <a:p>
                      <a:pPr algn="ctr" fontAlgn="b"/>
                      <a:r>
                        <a:rPr lang="en-US" sz="1100">
                          <a:effectLst/>
                        </a:rPr>
                        <a:t>9H00-10h00</a:t>
                      </a:r>
                      <a:endParaRPr lang="en-US" sz="1100">
                        <a:effectLst/>
                        <a:latin typeface="Calibri" panose="020F0502020204030204" pitchFamily="34" charset="0"/>
                      </a:endParaRPr>
                    </a:p>
                  </a:txBody>
                  <a:tcPr marL="9525" marR="9525" marT="9525" anchor="b"/>
                </a:tc>
                <a:tc vMerge="1">
                  <a:txBody>
                    <a:bodyPr/>
                    <a:lstStyle/>
                    <a:p>
                      <a:endParaRPr lang="en-US"/>
                    </a:p>
                  </a:txBody>
                  <a:tcPr/>
                </a:tc>
                <a:tc rowSpan="3">
                  <a:txBody>
                    <a:bodyPr/>
                    <a:lstStyle/>
                    <a:p>
                      <a:pPr algn="ctr" fontAlgn="ctr"/>
                      <a:r>
                        <a:rPr lang="en-US" sz="1200" err="1">
                          <a:effectLst/>
                        </a:rPr>
                        <a:t>Visite</a:t>
                      </a:r>
                      <a:r>
                        <a:rPr lang="en-US" sz="1200">
                          <a:effectLst/>
                        </a:rPr>
                        <a:t> IDEMIA</a:t>
                      </a:r>
                      <a:br>
                        <a:rPr lang="en-US" sz="1200">
                          <a:effectLst/>
                        </a:rPr>
                      </a:br>
                      <a:r>
                        <a:rPr lang="en-US" sz="1200">
                          <a:effectLst/>
                        </a:rPr>
                        <a:t>2, place Samuel de Champlain</a:t>
                      </a:r>
                      <a:br>
                        <a:rPr lang="en-US" sz="1200">
                          <a:effectLst/>
                        </a:rPr>
                      </a:br>
                      <a:r>
                        <a:rPr lang="en-US" sz="1200">
                          <a:effectLst/>
                        </a:rPr>
                        <a:t>92400 Courbevoie , </a:t>
                      </a:r>
                      <a:r>
                        <a:rPr lang="en-US" sz="1200" err="1">
                          <a:effectLst/>
                        </a:rPr>
                        <a:t>Prenez</a:t>
                      </a:r>
                      <a:r>
                        <a:rPr lang="en-US" sz="1200">
                          <a:effectLst/>
                        </a:rPr>
                        <a:t> </a:t>
                      </a:r>
                      <a:r>
                        <a:rPr lang="en-US" sz="1200" err="1">
                          <a:effectLst/>
                        </a:rPr>
                        <a:t>une</a:t>
                      </a:r>
                      <a:r>
                        <a:rPr lang="en-US" sz="1200">
                          <a:effectLst/>
                        </a:rPr>
                        <a:t> pièce </a:t>
                      </a:r>
                      <a:r>
                        <a:rPr lang="en-US" sz="1200" err="1">
                          <a:effectLst/>
                        </a:rPr>
                        <a:t>d'identité</a:t>
                      </a:r>
                      <a:endParaRPr lang="en-US" sz="1200" err="1">
                        <a:solidFill>
                          <a:srgbClr val="FFFFFF"/>
                        </a:solidFill>
                        <a:effectLst/>
                        <a:latin typeface="Calibri" panose="020F0502020204030204" pitchFamily="34" charset="0"/>
                      </a:endParaRPr>
                    </a:p>
                  </a:txBody>
                  <a:tcPr marL="9525" marR="9525" marT="9525" anchor="ctr">
                    <a:solidFill>
                      <a:schemeClr val="accent4">
                        <a:lumMod val="20000"/>
                        <a:lumOff val="80000"/>
                      </a:schemeClr>
                    </a:solidFill>
                  </a:tcPr>
                </a:tc>
                <a:tc rowSpan="6">
                  <a:txBody>
                    <a:bodyPr/>
                    <a:lstStyle/>
                    <a:p>
                      <a:pPr lvl="0" algn="ctr">
                        <a:buNone/>
                      </a:pPr>
                      <a:r>
                        <a:rPr lang="en-US" sz="1200" b="0" i="0" u="none" strike="noStrike" noProof="0" err="1">
                          <a:solidFill>
                            <a:srgbClr val="000000"/>
                          </a:solidFill>
                          <a:effectLst/>
                          <a:latin typeface="Calibri"/>
                        </a:rPr>
                        <a:t>CHatGPT</a:t>
                      </a:r>
                      <a:r>
                        <a:rPr lang="en-US" sz="1200" b="0" i="0" u="none" strike="noStrike" noProof="0">
                          <a:solidFill>
                            <a:srgbClr val="000000"/>
                          </a:solidFill>
                          <a:effectLst/>
                          <a:latin typeface="Calibri"/>
                        </a:rPr>
                        <a:t> + travail personnel</a:t>
                      </a:r>
                      <a:br>
                        <a:rPr lang="en-US" sz="1200" b="0" i="0" u="none" strike="noStrike" noProof="0">
                          <a:solidFill>
                            <a:srgbClr val="000000"/>
                          </a:solidFill>
                          <a:effectLst/>
                          <a:latin typeface="Calibri"/>
                        </a:rPr>
                      </a:br>
                      <a:r>
                        <a:rPr lang="en-US" sz="1200" b="0" i="0" u="none" strike="noStrike" noProof="0">
                          <a:solidFill>
                            <a:srgbClr val="000000"/>
                          </a:solidFill>
                          <a:effectLst/>
                          <a:latin typeface="Calibri"/>
                        </a:rPr>
                        <a:t>(Zoé </a:t>
                      </a:r>
                      <a:r>
                        <a:rPr lang="en-US" sz="1200" b="0" i="1" u="none" strike="noStrike" noProof="0" err="1">
                          <a:solidFill>
                            <a:srgbClr val="000000"/>
                          </a:solidFill>
                          <a:effectLst/>
                          <a:latin typeface="Calibri"/>
                        </a:rPr>
                        <a:t>Delduc</a:t>
                      </a:r>
                      <a:r>
                        <a:rPr lang="en-US" sz="1200" b="0" i="1" u="none" strike="noStrike" noProof="0">
                          <a:solidFill>
                            <a:srgbClr val="000000"/>
                          </a:solidFill>
                          <a:effectLst/>
                          <a:latin typeface="Calibri"/>
                        </a:rPr>
                        <a:t>, Juliette </a:t>
                      </a:r>
                      <a:r>
                        <a:rPr lang="en-US" sz="1200" b="0" i="1" u="none" strike="noStrike" noProof="0" err="1">
                          <a:solidFill>
                            <a:srgbClr val="000000"/>
                          </a:solidFill>
                          <a:effectLst/>
                          <a:latin typeface="Calibri"/>
                        </a:rPr>
                        <a:t>Tisseyre</a:t>
                      </a:r>
                      <a:r>
                        <a:rPr lang="en-US" sz="1200" b="0" i="1" u="none" strike="noStrike" noProof="0">
                          <a:solidFill>
                            <a:srgbClr val="000000"/>
                          </a:solidFill>
                          <a:effectLst/>
                          <a:latin typeface="Calibri"/>
                        </a:rPr>
                        <a:t>)</a:t>
                      </a:r>
                      <a:r>
                        <a:rPr lang="en-US" sz="1200" err="1">
                          <a:effectLst/>
                        </a:rPr>
                        <a:t>analyse</a:t>
                      </a:r>
                      <a:r>
                        <a:rPr lang="en-US" sz="1200">
                          <a:effectLst/>
                        </a:rPr>
                        <a:t> des </a:t>
                      </a:r>
                      <a:r>
                        <a:rPr lang="en-US" sz="1200" err="1">
                          <a:effectLst/>
                        </a:rPr>
                        <a:t>données</a:t>
                      </a:r>
                      <a:r>
                        <a:rPr lang="en-US" sz="1200">
                          <a:effectLst/>
                        </a:rPr>
                        <a:t> </a:t>
                      </a:r>
                      <a:r>
                        <a:rPr lang="en-US" sz="1200" i="1">
                          <a:effectLst/>
                        </a:rPr>
                        <a:t>(</a:t>
                      </a:r>
                      <a:r>
                        <a:rPr lang="en-US" sz="1200" i="1" err="1">
                          <a:effectLst/>
                        </a:rPr>
                        <a:t>autonomie</a:t>
                      </a:r>
                      <a:r>
                        <a:rPr lang="en-US" sz="1200" i="1">
                          <a:effectLst/>
                        </a:rPr>
                        <a:t>)</a:t>
                      </a:r>
                      <a:endParaRPr lang="en-US" sz="1200" i="1">
                        <a:solidFill>
                          <a:srgbClr val="FFFFFF"/>
                        </a:solidFill>
                        <a:effectLst/>
                        <a:latin typeface="Calibri"/>
                      </a:endParaRPr>
                    </a:p>
                  </a:txBody>
                  <a:tcPr marL="9525" marR="9525" marT="9525" anchor="ctr">
                    <a:solidFill>
                      <a:schemeClr val="accent1">
                        <a:lumMod val="40000"/>
                        <a:lumOff val="60000"/>
                      </a:schemeClr>
                    </a:solidFill>
                  </a:tcPr>
                </a:tc>
                <a:tc rowSpan="4">
                  <a:txBody>
                    <a:bodyPr/>
                    <a:lstStyle/>
                    <a:p>
                      <a:pPr algn="ctr" fontAlgn="ctr"/>
                      <a:r>
                        <a:rPr lang="en-US" sz="1200">
                          <a:effectLst/>
                        </a:rPr>
                        <a:t>Analyse des </a:t>
                      </a:r>
                      <a:r>
                        <a:rPr lang="en-US" sz="1200" err="1">
                          <a:effectLst/>
                        </a:rPr>
                        <a:t>données</a:t>
                      </a:r>
                      <a:endParaRPr lang="en-US" sz="1200" err="1">
                        <a:solidFill>
                          <a:srgbClr val="FFFFFF"/>
                        </a:solidFill>
                        <a:effectLst/>
                        <a:latin typeface="Calibri" panose="020F0502020204030204" pitchFamily="34" charset="0"/>
                      </a:endParaRPr>
                    </a:p>
                    <a:p>
                      <a:pPr lvl="0" algn="ctr">
                        <a:buNone/>
                      </a:pPr>
                      <a:r>
                        <a:rPr lang="en-US" sz="1200" i="1">
                          <a:effectLst/>
                        </a:rPr>
                        <a:t>(Juliette </a:t>
                      </a:r>
                      <a:r>
                        <a:rPr lang="en-US" sz="1200" i="1" err="1">
                          <a:effectLst/>
                        </a:rPr>
                        <a:t>Tisseyre</a:t>
                      </a:r>
                      <a:r>
                        <a:rPr lang="en-US" sz="1200" i="1">
                          <a:effectLst/>
                        </a:rPr>
                        <a:t>, Camille Duquesne)</a:t>
                      </a:r>
                      <a:endParaRPr lang="en-US" sz="1200" i="1">
                        <a:solidFill>
                          <a:srgbClr val="FFFFFF"/>
                        </a:solidFill>
                        <a:effectLst/>
                        <a:latin typeface="Calibri"/>
                      </a:endParaRPr>
                    </a:p>
                  </a:txBody>
                  <a:tcPr marL="9525" marR="9525" marT="9525" anchor="ctr"/>
                </a:tc>
                <a:tc rowSpan="7">
                  <a:txBody>
                    <a:bodyPr/>
                    <a:lstStyle/>
                    <a:p>
                      <a:pPr algn="ctr" fontAlgn="ctr"/>
                      <a:r>
                        <a:rPr lang="en-US" sz="1200" err="1">
                          <a:effectLst/>
                        </a:rPr>
                        <a:t>Préparation</a:t>
                      </a:r>
                      <a:r>
                        <a:rPr lang="en-US" sz="1200">
                          <a:effectLst/>
                        </a:rPr>
                        <a:t> de  </a:t>
                      </a:r>
                      <a:r>
                        <a:rPr lang="en-US" sz="1200" err="1">
                          <a:effectLst/>
                        </a:rPr>
                        <a:t>votre</a:t>
                      </a:r>
                      <a:r>
                        <a:rPr lang="en-US" sz="1200">
                          <a:effectLst/>
                        </a:rPr>
                        <a:t> </a:t>
                      </a:r>
                      <a:r>
                        <a:rPr lang="en-US" sz="1200" err="1">
                          <a:effectLst/>
                        </a:rPr>
                        <a:t>présentation</a:t>
                      </a:r>
                      <a:endParaRPr lang="en-US" sz="1200" err="1">
                        <a:solidFill>
                          <a:srgbClr val="FFFFFF"/>
                        </a:solidFill>
                        <a:effectLst/>
                        <a:latin typeface="Calibri" panose="020F0502020204030204" pitchFamily="34" charset="0"/>
                      </a:endParaRPr>
                    </a:p>
                    <a:p>
                      <a:pPr lvl="0" algn="ctr">
                        <a:buNone/>
                      </a:pPr>
                      <a:r>
                        <a:rPr lang="en-US" sz="1200" i="1">
                          <a:effectLst/>
                        </a:rPr>
                        <a:t>(</a:t>
                      </a:r>
                      <a:r>
                        <a:rPr lang="en-US" sz="1200" i="1" err="1">
                          <a:effectLst/>
                        </a:rPr>
                        <a:t>autonomie</a:t>
                      </a:r>
                      <a:r>
                        <a:rPr lang="en-US" sz="1200" i="1">
                          <a:effectLst/>
                        </a:rPr>
                        <a:t>)</a:t>
                      </a:r>
                      <a:endParaRPr lang="en-US" sz="1200" i="1">
                        <a:solidFill>
                          <a:srgbClr val="FFFFFF"/>
                        </a:solidFill>
                        <a:effectLst/>
                        <a:latin typeface="Calibri"/>
                      </a:endParaRPr>
                    </a:p>
                  </a:txBody>
                  <a:tcPr marL="9525" marR="9525" marT="9525" anchor="ctr">
                    <a:solidFill>
                      <a:schemeClr val="accent1">
                        <a:lumMod val="40000"/>
                        <a:lumOff val="60000"/>
                      </a:schemeClr>
                    </a:solidFill>
                  </a:tcPr>
                </a:tc>
                <a:extLst>
                  <a:ext uri="{0D108BD9-81ED-4DB2-BD59-A6C34878D82A}">
                    <a16:rowId xmlns:a16="http://schemas.microsoft.com/office/drawing/2014/main" val="2469851983"/>
                  </a:ext>
                </a:extLst>
              </a:tr>
              <a:tr h="295522">
                <a:tc>
                  <a:txBody>
                    <a:bodyPr/>
                    <a:lstStyle/>
                    <a:p>
                      <a:pPr algn="ctr" fontAlgn="b"/>
                      <a:r>
                        <a:rPr lang="en-US" sz="1100">
                          <a:effectLst/>
                        </a:rPr>
                        <a:t>10h00-11H00</a:t>
                      </a:r>
                      <a:endParaRPr lang="en-US" sz="1100">
                        <a:effectLst/>
                        <a:latin typeface="Calibri" panose="020F0502020204030204" pitchFamily="34" charset="0"/>
                      </a:endParaRPr>
                    </a:p>
                  </a:txBody>
                  <a:tcPr marL="9525" marR="9525" marT="9525"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53997715"/>
                  </a:ext>
                </a:extLst>
              </a:tr>
              <a:tr h="437811">
                <a:tc>
                  <a:txBody>
                    <a:bodyPr/>
                    <a:lstStyle/>
                    <a:p>
                      <a:pPr algn="ctr" fontAlgn="b"/>
                      <a:r>
                        <a:rPr lang="en-US" sz="1100">
                          <a:effectLst/>
                        </a:rPr>
                        <a:t>11h00-12h00</a:t>
                      </a:r>
                      <a:endParaRPr lang="en-US" sz="1100">
                        <a:effectLst/>
                        <a:latin typeface="Calibri" panose="020F0502020204030204" pitchFamily="34" charset="0"/>
                      </a:endParaRPr>
                    </a:p>
                  </a:txBody>
                  <a:tcPr marL="9525" marR="9525" marT="9525"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38718414"/>
                  </a:ext>
                </a:extLst>
              </a:tr>
              <a:tr h="295522">
                <a:tc>
                  <a:txBody>
                    <a:bodyPr/>
                    <a:lstStyle/>
                    <a:p>
                      <a:pPr algn="ctr" fontAlgn="b"/>
                      <a:r>
                        <a:rPr lang="en-US" sz="1100">
                          <a:effectLst/>
                        </a:rPr>
                        <a:t>12h00-13h00</a:t>
                      </a:r>
                      <a:endParaRPr lang="en-US" sz="1100">
                        <a:effectLst/>
                        <a:latin typeface="Calibri" panose="020F0502020204030204" pitchFamily="34" charset="0"/>
                      </a:endParaRPr>
                    </a:p>
                  </a:txBody>
                  <a:tcPr marL="9525" marR="9525" marT="9525" anchor="b"/>
                </a:tc>
                <a:tc vMerge="1">
                  <a:txBody>
                    <a:bodyPr/>
                    <a:lstStyle/>
                    <a:p>
                      <a:endParaRPr lang="en-US"/>
                    </a:p>
                  </a:txBody>
                  <a:tcPr/>
                </a:tc>
                <a:tc rowSpan="2">
                  <a:txBody>
                    <a:bodyPr/>
                    <a:lstStyle/>
                    <a:p>
                      <a:pPr lvl="0" algn="ctr">
                        <a:buNone/>
                      </a:pPr>
                      <a:r>
                        <a:rPr lang="en-US" sz="1400" b="0" i="0" u="none" strike="noStrike" noProof="0">
                          <a:solidFill>
                            <a:srgbClr val="000000"/>
                          </a:solidFill>
                          <a:effectLst/>
                          <a:latin typeface="Calibri"/>
                        </a:rPr>
                        <a:t>Pause déjeuner</a:t>
                      </a:r>
                      <a:endParaRPr lang="en-US" sz="1400" b="0" i="0" u="none" strike="noStrike" noProof="0">
                        <a:solidFill>
                          <a:srgbClr val="000000"/>
                        </a:solidFill>
                        <a:latin typeface="Calibri"/>
                      </a:endParaRPr>
                    </a:p>
                  </a:txBody>
                  <a:tcPr marL="9525" marR="9525" marT="9525" anchor="ctr">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049339954"/>
                  </a:ext>
                </a:extLst>
              </a:tr>
              <a:tr h="142288">
                <a:tc rowSpan="2">
                  <a:txBody>
                    <a:bodyPr/>
                    <a:lstStyle/>
                    <a:p>
                      <a:pPr algn="ctr" fontAlgn="b"/>
                      <a:r>
                        <a:rPr lang="en-US" sz="1100">
                          <a:effectLst/>
                        </a:rPr>
                        <a:t>13h00-14h00</a:t>
                      </a:r>
                      <a:endParaRPr lang="en-US" sz="1100">
                        <a:effectLst/>
                        <a:latin typeface="Calibri" panose="020F0502020204030204" pitchFamily="34" charset="0"/>
                      </a:endParaRPr>
                    </a:p>
                  </a:txBody>
                  <a:tcPr marL="9525" marR="9525" marT="9525" anchor="b"/>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lvl="0" algn="ctr">
                        <a:buNone/>
                      </a:pPr>
                      <a:r>
                        <a:rPr lang="en-US" sz="1400" b="0" i="0" u="none" strike="noStrike" noProof="0">
                          <a:solidFill>
                            <a:srgbClr val="000000"/>
                          </a:solidFill>
                          <a:effectLst/>
                          <a:latin typeface="Calibri"/>
                        </a:rPr>
                        <a:t>Pause déjeuner</a:t>
                      </a:r>
                      <a:endParaRPr lang="en-US" sz="1400" b="0" i="0" u="none" strike="noStrike" noProof="0">
                        <a:solidFill>
                          <a:srgbClr val="000000"/>
                        </a:solidFill>
                        <a:latin typeface="Calibri"/>
                      </a:endParaRPr>
                    </a:p>
                  </a:txBody>
                  <a:tcPr marL="9525" marR="9525" marT="9525" anchor="ctr">
                    <a:solidFill>
                      <a:schemeClr val="bg1"/>
                    </a:solidFill>
                  </a:tcPr>
                </a:tc>
                <a:tc vMerge="1">
                  <a:txBody>
                    <a:bodyPr/>
                    <a:lstStyle/>
                    <a:p>
                      <a:endParaRPr lang="en-US"/>
                    </a:p>
                  </a:txBody>
                  <a:tcPr/>
                </a:tc>
                <a:extLst>
                  <a:ext uri="{0D108BD9-81ED-4DB2-BD59-A6C34878D82A}">
                    <a16:rowId xmlns:a16="http://schemas.microsoft.com/office/drawing/2014/main" val="3835868112"/>
                  </a:ext>
                </a:extLst>
              </a:tr>
              <a:tr h="153233">
                <a:tc vMerge="1">
                  <a:txBody>
                    <a:bodyPr/>
                    <a:lstStyle/>
                    <a:p>
                      <a:endParaRPr lang="en-US"/>
                    </a:p>
                  </a:txBody>
                  <a:tcPr/>
                </a:tc>
                <a:tc vMerge="1">
                  <a:txBody>
                    <a:bodyPr/>
                    <a:lstStyle/>
                    <a:p>
                      <a:endParaRPr lang="en-US"/>
                    </a:p>
                  </a:txBody>
                  <a:tcPr/>
                </a:tc>
                <a:tc rowSpan="3">
                  <a:txBody>
                    <a:bodyPr/>
                    <a:lstStyle/>
                    <a:p>
                      <a:pPr algn="ctr" fontAlgn="ctr"/>
                      <a:r>
                        <a:rPr lang="en-US" sz="1200">
                          <a:effectLst/>
                        </a:rPr>
                        <a:t>Power Bi</a:t>
                      </a:r>
                      <a:br>
                        <a:rPr lang="en-US" sz="1200">
                          <a:effectLst/>
                        </a:rPr>
                      </a:br>
                      <a:r>
                        <a:rPr lang="en-US" sz="1200" i="1">
                          <a:effectLst/>
                        </a:rPr>
                        <a:t>(Camille Duquesne)</a:t>
                      </a:r>
                      <a:endParaRPr lang="en-US" sz="1200" i="1">
                        <a:solidFill>
                          <a:srgbClr val="FFFFFF"/>
                        </a:solidFill>
                        <a:effectLst/>
                        <a:latin typeface="Calibri" panose="020F0502020204030204" pitchFamily="34" charset="0"/>
                      </a:endParaRPr>
                    </a:p>
                  </a:txBody>
                  <a:tcPr marL="9525" marR="9525" marT="9525" anchor="ctr">
                    <a:solidFill>
                      <a:srgbClr val="E9EBF5"/>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825921040"/>
                  </a:ext>
                </a:extLst>
              </a:tr>
              <a:tr h="295522">
                <a:tc>
                  <a:txBody>
                    <a:bodyPr/>
                    <a:lstStyle/>
                    <a:p>
                      <a:pPr algn="ctr" fontAlgn="b"/>
                      <a:r>
                        <a:rPr lang="en-US" sz="1100">
                          <a:effectLst/>
                        </a:rPr>
                        <a:t>14h00-15h00</a:t>
                      </a:r>
                      <a:endParaRPr lang="en-US" sz="1100">
                        <a:effectLst/>
                        <a:latin typeface="Calibri" panose="020F0502020204030204" pitchFamily="34" charset="0"/>
                      </a:endParaRPr>
                    </a:p>
                  </a:txBody>
                  <a:tcPr marL="9525" marR="9525" marT="9525" anchor="b"/>
                </a:tc>
                <a:tc vMerge="1">
                  <a:txBody>
                    <a:bodyPr/>
                    <a:lstStyle/>
                    <a:p>
                      <a:endParaRPr lang="en-US"/>
                    </a:p>
                  </a:txBody>
                  <a:tcPr/>
                </a:tc>
                <a:tc vMerge="1">
                  <a:txBody>
                    <a:bodyPr/>
                    <a:lstStyle/>
                    <a:p>
                      <a:endParaRPr lang="en-US"/>
                    </a:p>
                  </a:txBody>
                  <a:tcPr/>
                </a:tc>
                <a:tc rowSpan="4">
                  <a:txBody>
                    <a:bodyPr/>
                    <a:lstStyle/>
                    <a:p>
                      <a:pPr algn="ctr" fontAlgn="ctr"/>
                      <a:r>
                        <a:rPr lang="en-US" sz="1200" err="1">
                          <a:effectLst/>
                        </a:rPr>
                        <a:t>analyse</a:t>
                      </a:r>
                      <a:r>
                        <a:rPr lang="en-US" sz="1200">
                          <a:effectLst/>
                        </a:rPr>
                        <a:t> des </a:t>
                      </a:r>
                      <a:r>
                        <a:rPr lang="en-US" sz="1200" err="1">
                          <a:effectLst/>
                        </a:rPr>
                        <a:t>données</a:t>
                      </a:r>
                      <a:br>
                        <a:rPr lang="en-US" sz="1200">
                          <a:effectLst/>
                        </a:rPr>
                      </a:br>
                      <a:r>
                        <a:rPr lang="en-US" sz="1200" i="1">
                          <a:effectLst/>
                        </a:rPr>
                        <a:t>(</a:t>
                      </a:r>
                      <a:r>
                        <a:rPr lang="en-US" sz="1200" i="1" err="1">
                          <a:effectLst/>
                        </a:rPr>
                        <a:t>autonomie</a:t>
                      </a:r>
                      <a:r>
                        <a:rPr lang="en-US" sz="1200" i="1">
                          <a:effectLst/>
                        </a:rPr>
                        <a:t>) </a:t>
                      </a:r>
                      <a:endParaRPr lang="en-US" sz="1200" i="1">
                        <a:solidFill>
                          <a:srgbClr val="FFFFFF"/>
                        </a:solidFill>
                        <a:effectLst/>
                        <a:latin typeface="Calibri" panose="020F0502020204030204" pitchFamily="34" charset="0"/>
                      </a:endParaRPr>
                    </a:p>
                  </a:txBody>
                  <a:tcPr marL="9525" marR="9525" marT="9525" anchor="ctr">
                    <a:solidFill>
                      <a:schemeClr val="accent1">
                        <a:lumMod val="40000"/>
                        <a:lumOff val="60000"/>
                      </a:schemeClr>
                    </a:solidFill>
                  </a:tcPr>
                </a:tc>
                <a:tc rowSpan="5">
                  <a:txBody>
                    <a:bodyPr/>
                    <a:lstStyle/>
                    <a:p>
                      <a:pPr algn="ctr" fontAlgn="ctr"/>
                      <a:r>
                        <a:rPr lang="en-US" sz="1200">
                          <a:effectLst/>
                        </a:rPr>
                        <a:t>Analyse des </a:t>
                      </a:r>
                      <a:r>
                        <a:rPr lang="en-US" sz="1200" err="1">
                          <a:effectLst/>
                        </a:rPr>
                        <a:t>données</a:t>
                      </a:r>
                      <a:endParaRPr lang="en-US" sz="1200" i="1" err="1">
                        <a:solidFill>
                          <a:srgbClr val="FFFFFF"/>
                        </a:solidFill>
                        <a:effectLst/>
                        <a:latin typeface="Calibri" panose="020F0502020204030204" pitchFamily="34" charset="0"/>
                      </a:endParaRPr>
                    </a:p>
                    <a:p>
                      <a:pPr lvl="0" algn="ctr">
                        <a:buNone/>
                      </a:pPr>
                      <a:r>
                        <a:rPr lang="en-US" sz="1200" i="1">
                          <a:effectLst/>
                        </a:rPr>
                        <a:t>(Juliette </a:t>
                      </a:r>
                      <a:r>
                        <a:rPr lang="en-US" sz="1200" i="1" err="1">
                          <a:effectLst/>
                        </a:rPr>
                        <a:t>Tisseyre</a:t>
                      </a:r>
                      <a:r>
                        <a:rPr lang="en-US" sz="1200" i="1">
                          <a:effectLst/>
                        </a:rPr>
                        <a:t>)</a:t>
                      </a:r>
                      <a:endParaRPr lang="en-US" sz="1200" i="1">
                        <a:solidFill>
                          <a:srgbClr val="FFFFFF"/>
                        </a:solidFill>
                        <a:effectLst/>
                        <a:latin typeface="Calibri"/>
                      </a:endParaRPr>
                    </a:p>
                  </a:txBody>
                  <a:tcPr marL="9525" marR="9525" marT="9525" anchor="ctr"/>
                </a:tc>
                <a:tc vMerge="1">
                  <a:txBody>
                    <a:bodyPr/>
                    <a:lstStyle/>
                    <a:p>
                      <a:endParaRPr lang="en-US"/>
                    </a:p>
                  </a:txBody>
                  <a:tcPr/>
                </a:tc>
                <a:extLst>
                  <a:ext uri="{0D108BD9-81ED-4DB2-BD59-A6C34878D82A}">
                    <a16:rowId xmlns:a16="http://schemas.microsoft.com/office/drawing/2014/main" val="638661827"/>
                  </a:ext>
                </a:extLst>
              </a:tr>
              <a:tr h="142288">
                <a:tc rowSpan="2">
                  <a:txBody>
                    <a:bodyPr/>
                    <a:lstStyle/>
                    <a:p>
                      <a:pPr algn="ctr" fontAlgn="b"/>
                      <a:r>
                        <a:rPr lang="en-US" sz="1100">
                          <a:effectLst/>
                        </a:rPr>
                        <a:t>15h00-16h00</a:t>
                      </a:r>
                      <a:endParaRPr lang="en-US" sz="1100">
                        <a:effectLst/>
                        <a:latin typeface="Calibri" panose="020F0502020204030204" pitchFamily="34" charset="0"/>
                      </a:endParaRPr>
                    </a:p>
                  </a:txBody>
                  <a:tcPr marL="9525" marR="9525" marT="9525"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4">
                  <a:txBody>
                    <a:bodyPr/>
                    <a:lstStyle/>
                    <a:p>
                      <a:pPr algn="ctr" fontAlgn="ctr"/>
                      <a:r>
                        <a:rPr lang="en-US" sz="1600" b="1">
                          <a:effectLst/>
                        </a:rPr>
                        <a:t>Pitch mi term</a:t>
                      </a:r>
                      <a:endParaRPr lang="en-US" sz="1600" b="1">
                        <a:solidFill>
                          <a:srgbClr val="FFFFFF"/>
                        </a:solidFill>
                        <a:effectLst/>
                        <a:latin typeface="Calibri" panose="020F0502020204030204" pitchFamily="34" charset="0"/>
                      </a:endParaRPr>
                    </a:p>
                  </a:txBody>
                  <a:tcPr marL="9525" marR="9525" marT="9525" anchor="ctr">
                    <a:solidFill>
                      <a:schemeClr val="accent2">
                        <a:lumMod val="20000"/>
                        <a:lumOff val="80000"/>
                      </a:schemeClr>
                    </a:solidFill>
                  </a:tcPr>
                </a:tc>
                <a:extLst>
                  <a:ext uri="{0D108BD9-81ED-4DB2-BD59-A6C34878D82A}">
                    <a16:rowId xmlns:a16="http://schemas.microsoft.com/office/drawing/2014/main" val="3830449256"/>
                  </a:ext>
                </a:extLst>
              </a:tr>
              <a:tr h="142288">
                <a:tc vMerge="1">
                  <a:txBody>
                    <a:bodyPr/>
                    <a:lstStyle/>
                    <a:p>
                      <a:endParaRPr lang="en-US"/>
                    </a:p>
                  </a:txBody>
                  <a:tcPr/>
                </a:tc>
                <a:tc vMerge="1">
                  <a:txBody>
                    <a:bodyPr/>
                    <a:lstStyle/>
                    <a:p>
                      <a:endParaRPr lang="en-US"/>
                    </a:p>
                  </a:txBody>
                  <a:tcPr/>
                </a:tc>
                <a:tc rowSpan="3">
                  <a:txBody>
                    <a:bodyPr/>
                    <a:lstStyle/>
                    <a:p>
                      <a:pPr lvl="0" algn="ctr">
                        <a:buNone/>
                      </a:pPr>
                      <a:r>
                        <a:rPr lang="en-US" sz="1200" b="0" i="0" u="none" strike="noStrike" noProof="0" err="1">
                          <a:solidFill>
                            <a:srgbClr val="000000"/>
                          </a:solidFill>
                          <a:effectLst/>
                          <a:latin typeface="Calibri"/>
                        </a:rPr>
                        <a:t>analyse</a:t>
                      </a:r>
                      <a:r>
                        <a:rPr lang="en-US" sz="1200" b="0" i="0" u="none" strike="noStrike" noProof="0">
                          <a:solidFill>
                            <a:srgbClr val="000000"/>
                          </a:solidFill>
                          <a:effectLst/>
                          <a:latin typeface="Calibri"/>
                        </a:rPr>
                        <a:t> des </a:t>
                      </a:r>
                      <a:r>
                        <a:rPr lang="en-US" sz="1200" b="0" i="0" u="none" strike="noStrike" noProof="0" err="1">
                          <a:solidFill>
                            <a:srgbClr val="000000"/>
                          </a:solidFill>
                          <a:effectLst/>
                          <a:latin typeface="Calibri"/>
                        </a:rPr>
                        <a:t>données</a:t>
                      </a:r>
                      <a:r>
                        <a:rPr lang="en-US" sz="1200" b="0" i="0" u="none" strike="noStrike" noProof="0">
                          <a:solidFill>
                            <a:srgbClr val="000000"/>
                          </a:solidFill>
                          <a:effectLst/>
                          <a:latin typeface="Calibri"/>
                        </a:rPr>
                        <a:t> </a:t>
                      </a:r>
                      <a:r>
                        <a:rPr lang="en-US" sz="1200" b="0" i="1" u="none" strike="noStrike" noProof="0">
                          <a:solidFill>
                            <a:srgbClr val="000000"/>
                          </a:solidFill>
                          <a:effectLst/>
                          <a:latin typeface="Calibri"/>
                        </a:rPr>
                        <a:t>(</a:t>
                      </a:r>
                      <a:r>
                        <a:rPr lang="en-US" sz="1200" b="0" i="1" u="none" strike="noStrike" noProof="0" err="1">
                          <a:solidFill>
                            <a:srgbClr val="000000"/>
                          </a:solidFill>
                          <a:effectLst/>
                          <a:latin typeface="Calibri"/>
                        </a:rPr>
                        <a:t>autonomie</a:t>
                      </a:r>
                      <a:endParaRPr lang="en-US" err="1"/>
                    </a:p>
                  </a:txBody>
                  <a:tcPr marL="9525" marR="9525" marT="9525"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997765"/>
                  </a:ext>
                </a:extLst>
              </a:tr>
              <a:tr h="295522">
                <a:tc>
                  <a:txBody>
                    <a:bodyPr/>
                    <a:lstStyle/>
                    <a:p>
                      <a:pPr algn="ctr" fontAlgn="b"/>
                      <a:r>
                        <a:rPr lang="en-US" sz="1100">
                          <a:effectLst/>
                        </a:rPr>
                        <a:t>16h00-17h00</a:t>
                      </a:r>
                      <a:endParaRPr lang="en-US" sz="1100">
                        <a:effectLst/>
                        <a:latin typeface="Calibri" panose="020F0502020204030204" pitchFamily="34" charset="0"/>
                      </a:endParaRPr>
                    </a:p>
                  </a:txBody>
                  <a:tcPr marL="9525" marR="9525" marT="9525"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60541932"/>
                  </a:ext>
                </a:extLst>
              </a:tr>
              <a:tr h="295522">
                <a:tc>
                  <a:txBody>
                    <a:bodyPr/>
                    <a:lstStyle/>
                    <a:p>
                      <a:pPr algn="ctr" fontAlgn="b"/>
                      <a:r>
                        <a:rPr lang="en-US" sz="1100">
                          <a:effectLst/>
                        </a:rPr>
                        <a:t>17h00-18h00</a:t>
                      </a:r>
                      <a:endParaRPr lang="en-US" sz="1100">
                        <a:effectLst/>
                        <a:latin typeface="Calibri" panose="020F0502020204030204" pitchFamily="34" charset="0"/>
                      </a:endParaRPr>
                    </a:p>
                  </a:txBody>
                  <a:tcPr marL="9525" marR="9525" marT="9525" anchor="b"/>
                </a:tc>
                <a:tc vMerge="1">
                  <a:txBody>
                    <a:bodyPr/>
                    <a:lstStyle/>
                    <a:p>
                      <a:endParaRPr lang="en-US"/>
                    </a:p>
                  </a:txBody>
                  <a:tcPr/>
                </a:tc>
                <a:tc vMerge="1">
                  <a:txBody>
                    <a:bodyPr/>
                    <a:lstStyle/>
                    <a:p>
                      <a:endParaRPr lang="en-US"/>
                    </a:p>
                  </a:txBody>
                  <a:tcPr/>
                </a:tc>
                <a:tc rowSpan="3">
                  <a:txBody>
                    <a:bodyPr/>
                    <a:lstStyle/>
                    <a:p>
                      <a:pPr algn="ctr" fontAlgn="ctr"/>
                      <a:r>
                        <a:rPr lang="en-US" sz="1200">
                          <a:effectLst/>
                        </a:rPr>
                        <a:t>Coaching  sur discord </a:t>
                      </a:r>
                      <a:r>
                        <a:rPr lang="en-US" sz="1200" i="1">
                          <a:effectLst/>
                        </a:rPr>
                        <a:t>(Camille Duquesne)</a:t>
                      </a:r>
                      <a:endParaRPr lang="en-US" sz="1200" i="1">
                        <a:solidFill>
                          <a:srgbClr val="FFFFFF"/>
                        </a:solidFill>
                        <a:effectLst/>
                        <a:latin typeface="Calibri" panose="020F0502020204030204" pitchFamily="34" charset="0"/>
                      </a:endParaRPr>
                    </a:p>
                  </a:txBody>
                  <a:tcPr marL="9525" marR="9525" marT="9525"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874098851"/>
                  </a:ext>
                </a:extLst>
              </a:tr>
              <a:tr h="295522">
                <a:tc rowSpan="2">
                  <a:txBody>
                    <a:bodyPr/>
                    <a:lstStyle/>
                    <a:p>
                      <a:pPr algn="ctr" fontAlgn="b"/>
                      <a:r>
                        <a:rPr lang="en-US" sz="1100">
                          <a:effectLst/>
                        </a:rPr>
                        <a:t>18h00-19h00</a:t>
                      </a:r>
                      <a:endParaRPr lang="en-US" sz="1100">
                        <a:effectLst/>
                        <a:latin typeface="Calibri" panose="020F0502020204030204" pitchFamily="34" charset="0"/>
                      </a:endParaRPr>
                    </a:p>
                  </a:txBody>
                  <a:tcPr marL="9525" marR="9525" marT="9525" anchor="b"/>
                </a:tc>
                <a:tc vMerge="1">
                  <a:txBody>
                    <a:bodyPr/>
                    <a:lstStyle/>
                    <a:p>
                      <a:endParaRPr lang="en-US"/>
                    </a:p>
                  </a:txBody>
                  <a:tcPr/>
                </a:tc>
                <a:tc rowSpan="2">
                  <a:txBody>
                    <a:bodyPr/>
                    <a:lstStyle/>
                    <a:p>
                      <a:pPr algn="ctr" fontAlgn="b"/>
                      <a:endParaRPr lang="en-US" sz="1200">
                        <a:solidFill>
                          <a:srgbClr val="FFFFFF"/>
                        </a:solidFill>
                        <a:effectLst/>
                        <a:latin typeface="Calibri" panose="020F0502020204030204" pitchFamily="34" charset="0"/>
                      </a:endParaRPr>
                    </a:p>
                  </a:txBody>
                  <a:tcPr marL="9525" marR="9525" marT="9525" anchor="b">
                    <a:solidFill>
                      <a:schemeClr val="bg1"/>
                    </a:solidFill>
                  </a:tcPr>
                </a:tc>
                <a:tc vMerge="1">
                  <a:txBody>
                    <a:bodyPr/>
                    <a:lstStyle/>
                    <a:p>
                      <a:endParaRPr lang="en-US"/>
                    </a:p>
                  </a:txBody>
                  <a:tcPr/>
                </a:tc>
                <a:tc>
                  <a:txBody>
                    <a:bodyPr/>
                    <a:lstStyle/>
                    <a:p>
                      <a:pPr algn="ctr" fontAlgn="ctr"/>
                      <a:r>
                        <a:rPr lang="en-US" sz="1100" b="1" err="1">
                          <a:effectLst/>
                        </a:rPr>
                        <a:t>Présentation</a:t>
                      </a:r>
                      <a:r>
                        <a:rPr lang="en-US" sz="1100" b="1">
                          <a:effectLst/>
                        </a:rPr>
                        <a:t> 1 slide</a:t>
                      </a:r>
                      <a:endParaRPr lang="en-US" sz="1100" b="1">
                        <a:effectLst/>
                        <a:latin typeface="Calibri" panose="020F0502020204030204" pitchFamily="34" charset="0"/>
                      </a:endParaRPr>
                    </a:p>
                  </a:txBody>
                  <a:tcPr marL="9525" marR="9525" marT="9525" anchor="ctr">
                    <a:solidFill>
                      <a:schemeClr val="accent2">
                        <a:lumMod val="20000"/>
                        <a:lumOff val="80000"/>
                      </a:schemeClr>
                    </a:solidFill>
                  </a:tcPr>
                </a:tc>
                <a:tc rowSpan="2">
                  <a:txBody>
                    <a:bodyPr/>
                    <a:lstStyle/>
                    <a:p>
                      <a:pPr algn="ctr" fontAlgn="b"/>
                      <a:endParaRPr lang="en-US" sz="1200">
                        <a:solidFill>
                          <a:srgbClr val="FFFFFF"/>
                        </a:solidFill>
                        <a:effectLst/>
                        <a:latin typeface="Calibri" panose="020F0502020204030204" pitchFamily="34" charset="0"/>
                      </a:endParaRPr>
                    </a:p>
                  </a:txBody>
                  <a:tcPr marL="9525" marR="9525" marT="9525" anchor="b">
                    <a:solidFill>
                      <a:schemeClr val="bg1"/>
                    </a:solidFill>
                  </a:tcPr>
                </a:tc>
                <a:extLst>
                  <a:ext uri="{0D108BD9-81ED-4DB2-BD59-A6C34878D82A}">
                    <a16:rowId xmlns:a16="http://schemas.microsoft.com/office/drawing/2014/main" val="3002318196"/>
                  </a:ext>
                </a:extLst>
              </a:tr>
              <a:tr h="30646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endParaRPr lang="en-US" sz="1200">
                        <a:solidFill>
                          <a:srgbClr val="FFFFFF"/>
                        </a:solidFill>
                        <a:effectLst/>
                        <a:latin typeface="Calibri" panose="020F0502020204030204" pitchFamily="34" charset="0"/>
                      </a:endParaRPr>
                    </a:p>
                  </a:txBody>
                  <a:tcPr marL="9525" marR="9525" marT="9525" anchor="b">
                    <a:solidFill>
                      <a:schemeClr val="bg1"/>
                    </a:solidFill>
                  </a:tcPr>
                </a:tc>
                <a:tc vMerge="1">
                  <a:txBody>
                    <a:bodyPr/>
                    <a:lstStyle/>
                    <a:p>
                      <a:endParaRPr lang="en-US"/>
                    </a:p>
                  </a:txBody>
                  <a:tcPr/>
                </a:tc>
                <a:extLst>
                  <a:ext uri="{0D108BD9-81ED-4DB2-BD59-A6C34878D82A}">
                    <a16:rowId xmlns:a16="http://schemas.microsoft.com/office/drawing/2014/main" val="351000960"/>
                  </a:ext>
                </a:extLst>
              </a:tr>
            </a:tbl>
          </a:graphicData>
        </a:graphic>
      </p:graphicFrame>
    </p:spTree>
    <p:extLst>
      <p:ext uri="{BB962C8B-B14F-4D97-AF65-F5344CB8AC3E}">
        <p14:creationId xmlns:p14="http://schemas.microsoft.com/office/powerpoint/2010/main" val="2085887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Image 142">
            <a:extLst>
              <a:ext uri="{FF2B5EF4-FFF2-40B4-BE49-F238E27FC236}">
                <a16:creationId xmlns:a16="http://schemas.microsoft.com/office/drawing/2014/main" id="{4D280632-8442-EDEA-0A0D-13B301237605}"/>
              </a:ext>
            </a:extLst>
          </p:cNvPr>
          <p:cNvPicPr/>
          <p:nvPr/>
        </p:nvPicPr>
        <p:blipFill>
          <a:blip r:embed="rId2"/>
          <a:stretch>
            <a:fillRect/>
          </a:stretch>
        </p:blipFill>
        <p:spPr>
          <a:xfrm>
            <a:off x="11087905" y="233726"/>
            <a:ext cx="859282" cy="1016973"/>
          </a:xfrm>
          <a:prstGeom prst="rect">
            <a:avLst/>
          </a:prstGeom>
        </p:spPr>
      </p:pic>
      <p:sp>
        <p:nvSpPr>
          <p:cNvPr id="7" name="ZoneTexte 6">
            <a:extLst>
              <a:ext uri="{FF2B5EF4-FFF2-40B4-BE49-F238E27FC236}">
                <a16:creationId xmlns:a16="http://schemas.microsoft.com/office/drawing/2014/main" id="{CA5AB8E9-7FA7-CEE8-7388-A948B8A5BC45}"/>
              </a:ext>
            </a:extLst>
          </p:cNvPr>
          <p:cNvSpPr txBox="1"/>
          <p:nvPr/>
        </p:nvSpPr>
        <p:spPr>
          <a:xfrm>
            <a:off x="714375" y="233726"/>
            <a:ext cx="9448799" cy="769441"/>
          </a:xfrm>
          <a:prstGeom prst="rect">
            <a:avLst/>
          </a:prstGeom>
          <a:noFill/>
        </p:spPr>
        <p:txBody>
          <a:bodyPr wrap="square" lIns="91440" tIns="45720" rIns="91440" bIns="45720" rtlCol="0" anchor="t">
            <a:spAutoFit/>
          </a:bodyPr>
          <a:lstStyle/>
          <a:p>
            <a:pPr algn="ctr"/>
            <a:r>
              <a:rPr lang="fr-FR" sz="4400">
                <a:solidFill>
                  <a:srgbClr val="B80D80"/>
                </a:solidFill>
              </a:rPr>
              <a:t>Planning Semaine 3</a:t>
            </a:r>
            <a:endParaRPr lang="fr-FR" sz="4400" b="1">
              <a:solidFill>
                <a:srgbClr val="5AAAB7"/>
              </a:solidFill>
            </a:endParaRPr>
          </a:p>
        </p:txBody>
      </p:sp>
      <p:sp>
        <p:nvSpPr>
          <p:cNvPr id="6" name="TextBox 5">
            <a:extLst>
              <a:ext uri="{FF2B5EF4-FFF2-40B4-BE49-F238E27FC236}">
                <a16:creationId xmlns:a16="http://schemas.microsoft.com/office/drawing/2014/main" id="{66CBD25D-1568-C0D9-DADE-4A7FAC64581B}"/>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9" name="Table 8">
            <a:extLst>
              <a:ext uri="{FF2B5EF4-FFF2-40B4-BE49-F238E27FC236}">
                <a16:creationId xmlns:a16="http://schemas.microsoft.com/office/drawing/2014/main" id="{001E295D-661A-54A3-A670-8D316622B6DC}"/>
              </a:ext>
            </a:extLst>
          </p:cNvPr>
          <p:cNvGraphicFramePr>
            <a:graphicFrameLocks noGrp="1"/>
          </p:cNvGraphicFramePr>
          <p:nvPr>
            <p:extLst>
              <p:ext uri="{D42A27DB-BD31-4B8C-83A1-F6EECF244321}">
                <p14:modId xmlns:p14="http://schemas.microsoft.com/office/powerpoint/2010/main" val="3795019270"/>
              </p:ext>
            </p:extLst>
          </p:nvPr>
        </p:nvGraphicFramePr>
        <p:xfrm>
          <a:off x="773545" y="1420090"/>
          <a:ext cx="10231813" cy="4471116"/>
        </p:xfrm>
        <a:graphic>
          <a:graphicData uri="http://schemas.openxmlformats.org/drawingml/2006/table">
            <a:tbl>
              <a:tblPr firstRow="1" bandRow="1">
                <a:tableStyleId>{5C22544A-7EE6-4342-B048-85BDC9FD1C3A}</a:tableStyleId>
              </a:tblPr>
              <a:tblGrid>
                <a:gridCol w="1227481">
                  <a:extLst>
                    <a:ext uri="{9D8B030D-6E8A-4147-A177-3AD203B41FA5}">
                      <a16:colId xmlns:a16="http://schemas.microsoft.com/office/drawing/2014/main" val="3127476841"/>
                    </a:ext>
                  </a:extLst>
                </a:gridCol>
                <a:gridCol w="2024658">
                  <a:extLst>
                    <a:ext uri="{9D8B030D-6E8A-4147-A177-3AD203B41FA5}">
                      <a16:colId xmlns:a16="http://schemas.microsoft.com/office/drawing/2014/main" val="198259058"/>
                    </a:ext>
                  </a:extLst>
                </a:gridCol>
                <a:gridCol w="2462912">
                  <a:extLst>
                    <a:ext uri="{9D8B030D-6E8A-4147-A177-3AD203B41FA5}">
                      <a16:colId xmlns:a16="http://schemas.microsoft.com/office/drawing/2014/main" val="1660414516"/>
                    </a:ext>
                  </a:extLst>
                </a:gridCol>
                <a:gridCol w="1821423">
                  <a:extLst>
                    <a:ext uri="{9D8B030D-6E8A-4147-A177-3AD203B41FA5}">
                      <a16:colId xmlns:a16="http://schemas.microsoft.com/office/drawing/2014/main" val="3193086162"/>
                    </a:ext>
                  </a:extLst>
                </a:gridCol>
                <a:gridCol w="1271297">
                  <a:extLst>
                    <a:ext uri="{9D8B030D-6E8A-4147-A177-3AD203B41FA5}">
                      <a16:colId xmlns:a16="http://schemas.microsoft.com/office/drawing/2014/main" val="566670103"/>
                    </a:ext>
                  </a:extLst>
                </a:gridCol>
                <a:gridCol w="1424042">
                  <a:extLst>
                    <a:ext uri="{9D8B030D-6E8A-4147-A177-3AD203B41FA5}">
                      <a16:colId xmlns:a16="http://schemas.microsoft.com/office/drawing/2014/main" val="18163979"/>
                    </a:ext>
                  </a:extLst>
                </a:gridCol>
              </a:tblGrid>
              <a:tr h="326440">
                <a:tc>
                  <a:txBody>
                    <a:bodyPr/>
                    <a:lstStyle/>
                    <a:p>
                      <a:pPr fontAlgn="b"/>
                      <a:endParaRPr lang="en-US" sz="1100" b="1">
                        <a:effectLst/>
                        <a:latin typeface="Calibri" panose="020F0502020204030204" pitchFamily="34" charset="0"/>
                      </a:endParaRPr>
                    </a:p>
                  </a:txBody>
                  <a:tcPr marL="9525" marR="9525" marT="9525" anchor="b"/>
                </a:tc>
                <a:tc>
                  <a:txBody>
                    <a:bodyPr/>
                    <a:lstStyle/>
                    <a:p>
                      <a:pPr algn="ctr" fontAlgn="b"/>
                      <a:r>
                        <a:rPr lang="en-US" sz="1100">
                          <a:effectLst/>
                        </a:rPr>
                        <a:t>Lundi 15 </a:t>
                      </a:r>
                      <a:r>
                        <a:rPr lang="en-US" sz="1100" err="1">
                          <a:effectLst/>
                        </a:rPr>
                        <a:t>mai</a:t>
                      </a:r>
                      <a:endParaRPr lang="en-US" sz="1100" b="1" err="1">
                        <a:effectLst/>
                        <a:latin typeface="Calibri" panose="020F0502020204030204" pitchFamily="34" charset="0"/>
                      </a:endParaRPr>
                    </a:p>
                  </a:txBody>
                  <a:tcPr marL="9525" marR="9525" marT="9525" anchor="ctr"/>
                </a:tc>
                <a:tc>
                  <a:txBody>
                    <a:bodyPr/>
                    <a:lstStyle/>
                    <a:p>
                      <a:pPr algn="ctr" fontAlgn="b"/>
                      <a:r>
                        <a:rPr lang="en-US" sz="1100">
                          <a:effectLst/>
                        </a:rPr>
                        <a:t>Mardi 16 </a:t>
                      </a:r>
                      <a:r>
                        <a:rPr lang="en-US" sz="1100" err="1">
                          <a:effectLst/>
                        </a:rPr>
                        <a:t>mai</a:t>
                      </a:r>
                      <a:endParaRPr lang="en-US" sz="1100" b="1" err="1">
                        <a:effectLst/>
                        <a:latin typeface="Calibri" panose="020F0502020204030204" pitchFamily="34" charset="0"/>
                      </a:endParaRPr>
                    </a:p>
                  </a:txBody>
                  <a:tcPr marL="9525" marR="9525" marT="9525" anchor="ctr"/>
                </a:tc>
                <a:tc>
                  <a:txBody>
                    <a:bodyPr/>
                    <a:lstStyle/>
                    <a:p>
                      <a:pPr algn="ctr" fontAlgn="b"/>
                      <a:r>
                        <a:rPr lang="en-US" sz="1100">
                          <a:effectLst/>
                        </a:rPr>
                        <a:t>Mercredi 17 </a:t>
                      </a:r>
                      <a:r>
                        <a:rPr lang="en-US" sz="1100" err="1">
                          <a:effectLst/>
                        </a:rPr>
                        <a:t>mai</a:t>
                      </a:r>
                      <a:endParaRPr lang="en-US" sz="1100" b="1" err="1">
                        <a:effectLst/>
                        <a:latin typeface="Calibri" panose="020F0502020204030204" pitchFamily="34" charset="0"/>
                      </a:endParaRPr>
                    </a:p>
                  </a:txBody>
                  <a:tcPr marL="9525" marR="9525" marT="9525" anchor="ctr"/>
                </a:tc>
                <a:tc>
                  <a:txBody>
                    <a:bodyPr/>
                    <a:lstStyle/>
                    <a:p>
                      <a:pPr algn="ctr" fontAlgn="b"/>
                      <a:r>
                        <a:rPr lang="en-US" sz="1100">
                          <a:effectLst/>
                        </a:rPr>
                        <a:t>Jeudi 18 </a:t>
                      </a:r>
                      <a:r>
                        <a:rPr lang="en-US" sz="1100" err="1">
                          <a:effectLst/>
                        </a:rPr>
                        <a:t>mai</a:t>
                      </a:r>
                      <a:endParaRPr lang="en-US" sz="1100" b="1" err="1">
                        <a:effectLst/>
                        <a:latin typeface="Calibri" panose="020F0502020204030204" pitchFamily="34" charset="0"/>
                      </a:endParaRPr>
                    </a:p>
                  </a:txBody>
                  <a:tcPr marL="9525" marR="9525" marT="9525" anchor="ctr"/>
                </a:tc>
                <a:tc>
                  <a:txBody>
                    <a:bodyPr/>
                    <a:lstStyle/>
                    <a:p>
                      <a:pPr algn="ctr" fontAlgn="b"/>
                      <a:r>
                        <a:rPr lang="en-US" sz="1100">
                          <a:effectLst/>
                        </a:rPr>
                        <a:t>Dimanche 21 </a:t>
                      </a:r>
                      <a:r>
                        <a:rPr lang="en-US" sz="1100" err="1">
                          <a:effectLst/>
                        </a:rPr>
                        <a:t>mai</a:t>
                      </a:r>
                      <a:endParaRPr lang="en-US" sz="1100" b="1" err="1">
                        <a:effectLst/>
                        <a:latin typeface="Calibri" panose="020F0502020204030204" pitchFamily="34" charset="0"/>
                      </a:endParaRPr>
                    </a:p>
                  </a:txBody>
                  <a:tcPr marL="9525" marR="9525" marT="9525" anchor="ctr"/>
                </a:tc>
                <a:extLst>
                  <a:ext uri="{0D108BD9-81ED-4DB2-BD59-A6C34878D82A}">
                    <a16:rowId xmlns:a16="http://schemas.microsoft.com/office/drawing/2014/main" val="2734479408"/>
                  </a:ext>
                </a:extLst>
              </a:tr>
              <a:tr h="210606">
                <a:tc>
                  <a:txBody>
                    <a:bodyPr/>
                    <a:lstStyle/>
                    <a:p>
                      <a:pPr algn="ctr" fontAlgn="b"/>
                      <a:r>
                        <a:rPr lang="en-US" sz="1100">
                          <a:effectLst/>
                        </a:rPr>
                        <a:t>8h30-9h00</a:t>
                      </a:r>
                      <a:endParaRPr lang="en-US" sz="1100">
                        <a:effectLst/>
                        <a:latin typeface="Calibri" panose="020F0502020204030204" pitchFamily="34" charset="0"/>
                      </a:endParaRPr>
                    </a:p>
                  </a:txBody>
                  <a:tcPr marL="9525" marR="9525" marT="9525" anchor="b"/>
                </a:tc>
                <a:tc>
                  <a:txBody>
                    <a:bodyPr/>
                    <a:lstStyle/>
                    <a:p>
                      <a:pPr algn="ctr" fontAlgn="b"/>
                      <a:endParaRPr lang="en-US" sz="1100">
                        <a:effectLst/>
                        <a:latin typeface="Calibri" panose="020F0502020204030204" pitchFamily="34" charset="0"/>
                      </a:endParaRPr>
                    </a:p>
                  </a:txBody>
                  <a:tcPr marL="9525" marR="9525" marT="9525" anchor="b">
                    <a:solidFill>
                      <a:schemeClr val="bg1"/>
                    </a:solidFill>
                  </a:tcPr>
                </a:tc>
                <a:tc>
                  <a:txBody>
                    <a:bodyPr/>
                    <a:lstStyle/>
                    <a:p>
                      <a:pPr algn="ctr" fontAlgn="b"/>
                      <a:endParaRPr lang="en-US" sz="1100">
                        <a:effectLst/>
                        <a:latin typeface="Calibri" panose="020F0502020204030204" pitchFamily="34" charset="0"/>
                      </a:endParaRPr>
                    </a:p>
                  </a:txBody>
                  <a:tcPr marL="9525" marR="9525" marT="9525" anchor="b">
                    <a:solidFill>
                      <a:schemeClr val="bg1"/>
                    </a:solidFill>
                  </a:tcPr>
                </a:tc>
                <a:tc>
                  <a:txBody>
                    <a:bodyPr/>
                    <a:lstStyle/>
                    <a:p>
                      <a:pPr algn="ctr" fontAlgn="b"/>
                      <a:endParaRPr lang="en-US" sz="1100">
                        <a:effectLst/>
                        <a:latin typeface="Calibri" panose="020F0502020204030204" pitchFamily="34" charset="0"/>
                      </a:endParaRPr>
                    </a:p>
                  </a:txBody>
                  <a:tcPr marL="9525" marR="9525" marT="9525" anchor="b">
                    <a:solidFill>
                      <a:schemeClr val="bg1"/>
                    </a:solidFill>
                  </a:tcPr>
                </a:tc>
                <a:tc rowSpan="13">
                  <a:txBody>
                    <a:bodyPr/>
                    <a:lstStyle/>
                    <a:p>
                      <a:pPr algn="ctr" fontAlgn="ctr"/>
                      <a:r>
                        <a:rPr lang="en-US" sz="1400" b="1" err="1">
                          <a:effectLst/>
                        </a:rPr>
                        <a:t>Férié</a:t>
                      </a:r>
                      <a:endParaRPr lang="en-US" sz="1400" b="1" err="1">
                        <a:solidFill>
                          <a:srgbClr val="FFFFFF"/>
                        </a:solidFill>
                        <a:effectLst/>
                        <a:latin typeface="Calibri" panose="020F0502020204030204" pitchFamily="34" charset="0"/>
                      </a:endParaRPr>
                    </a:p>
                  </a:txBody>
                  <a:tcPr marL="9525" marR="9525" marT="9525" anchor="ctr">
                    <a:solidFill>
                      <a:schemeClr val="bg1"/>
                    </a:solidFill>
                  </a:tcPr>
                </a:tc>
                <a:tc rowSpan="13">
                  <a:txBody>
                    <a:bodyPr/>
                    <a:lstStyle/>
                    <a:p>
                      <a:pPr algn="ctr" fontAlgn="ctr"/>
                      <a:r>
                        <a:rPr lang="en-US" sz="1600" b="1">
                          <a:effectLst/>
                        </a:rPr>
                        <a:t>Rapport + documentation</a:t>
                      </a:r>
                      <a:endParaRPr lang="en-US" sz="1100" b="1">
                        <a:solidFill>
                          <a:srgbClr val="FFFFFF"/>
                        </a:solidFill>
                        <a:effectLst/>
                        <a:latin typeface="Calibri"/>
                      </a:endParaRPr>
                    </a:p>
                    <a:p>
                      <a:pPr lvl="0" algn="ctr">
                        <a:buNone/>
                      </a:pPr>
                      <a:endParaRPr lang="en-US" sz="1100">
                        <a:effectLst/>
                      </a:endParaRPr>
                    </a:p>
                    <a:p>
                      <a:pPr lvl="0" algn="ctr">
                        <a:buNone/>
                      </a:pPr>
                      <a:r>
                        <a:rPr lang="en-US" sz="1100" i="1" err="1">
                          <a:effectLst/>
                        </a:rPr>
                        <a:t>autonomie</a:t>
                      </a:r>
                      <a:r>
                        <a:rPr lang="en-US" sz="1100" i="1">
                          <a:effectLst/>
                        </a:rPr>
                        <a:t> </a:t>
                      </a:r>
                      <a:r>
                        <a:rPr lang="en-US" sz="1100">
                          <a:effectLst/>
                        </a:rPr>
                        <a:t>deadline </a:t>
                      </a:r>
                      <a:r>
                        <a:rPr lang="en-US" sz="1100" err="1">
                          <a:effectLst/>
                        </a:rPr>
                        <a:t>dimanche</a:t>
                      </a:r>
                      <a:r>
                        <a:rPr lang="en-US" sz="1100">
                          <a:effectLst/>
                        </a:rPr>
                        <a:t> 21 </a:t>
                      </a:r>
                      <a:r>
                        <a:rPr lang="en-US" sz="1100" err="1">
                          <a:effectLst/>
                        </a:rPr>
                        <a:t>mai</a:t>
                      </a:r>
                      <a:r>
                        <a:rPr lang="en-US" sz="1100">
                          <a:effectLst/>
                        </a:rPr>
                        <a:t> 20H</a:t>
                      </a:r>
                      <a:endParaRPr lang="en-US" sz="1100" b="1">
                        <a:solidFill>
                          <a:srgbClr val="FFFFFF"/>
                        </a:solidFill>
                        <a:effectLst/>
                        <a:latin typeface="Calibri"/>
                      </a:endParaRPr>
                    </a:p>
                  </a:txBody>
                  <a:tcPr marL="9525" marR="9525" marT="9525" anchor="ctr">
                    <a:solidFill>
                      <a:schemeClr val="accent2">
                        <a:lumMod val="20000"/>
                        <a:lumOff val="80000"/>
                      </a:schemeClr>
                    </a:solidFill>
                  </a:tcPr>
                </a:tc>
                <a:extLst>
                  <a:ext uri="{0D108BD9-81ED-4DB2-BD59-A6C34878D82A}">
                    <a16:rowId xmlns:a16="http://schemas.microsoft.com/office/drawing/2014/main" val="815355465"/>
                  </a:ext>
                </a:extLst>
              </a:tr>
              <a:tr h="210606">
                <a:tc>
                  <a:txBody>
                    <a:bodyPr/>
                    <a:lstStyle/>
                    <a:p>
                      <a:pPr algn="ctr" fontAlgn="b"/>
                      <a:r>
                        <a:rPr lang="en-US" sz="1100">
                          <a:effectLst/>
                        </a:rPr>
                        <a:t>9H00-10h00</a:t>
                      </a:r>
                      <a:endParaRPr lang="en-US" sz="1100">
                        <a:effectLst/>
                        <a:latin typeface="Calibri" panose="020F0502020204030204" pitchFamily="34" charset="0"/>
                      </a:endParaRPr>
                    </a:p>
                  </a:txBody>
                  <a:tcPr marL="9525" marR="9525" marT="9525" anchor="b"/>
                </a:tc>
                <a:tc rowSpan="4">
                  <a:txBody>
                    <a:bodyPr/>
                    <a:lstStyle/>
                    <a:p>
                      <a:pPr algn="ctr" fontAlgn="ctr"/>
                      <a:r>
                        <a:rPr lang="en-US" sz="1100" err="1">
                          <a:effectLst/>
                        </a:rPr>
                        <a:t>Révision</a:t>
                      </a:r>
                      <a:r>
                        <a:rPr lang="en-US" sz="1100">
                          <a:effectLst/>
                        </a:rPr>
                        <a:t> de </a:t>
                      </a:r>
                      <a:r>
                        <a:rPr lang="en-US" sz="1100" err="1">
                          <a:effectLst/>
                        </a:rPr>
                        <a:t>vos</a:t>
                      </a:r>
                      <a:r>
                        <a:rPr lang="en-US" sz="1100">
                          <a:effectLst/>
                        </a:rPr>
                        <a:t> analyses</a:t>
                      </a:r>
                      <a:br>
                        <a:rPr lang="en-US" sz="1100">
                          <a:effectLst/>
                        </a:rPr>
                      </a:br>
                      <a:r>
                        <a:rPr lang="en-US" sz="1100" i="1">
                          <a:effectLst/>
                        </a:rPr>
                        <a:t>(Camille Duquesne)</a:t>
                      </a:r>
                      <a:endParaRPr lang="en-US" sz="1100" b="1" i="1">
                        <a:solidFill>
                          <a:srgbClr val="FFFFFF"/>
                        </a:solidFill>
                        <a:effectLst/>
                        <a:latin typeface="Calibri" panose="020F0502020204030204" pitchFamily="34" charset="0"/>
                      </a:endParaRPr>
                    </a:p>
                  </a:txBody>
                  <a:tcPr marL="9525" marR="9525" marT="9525" anchor="ctr"/>
                </a:tc>
                <a:tc rowSpan="4">
                  <a:txBody>
                    <a:bodyPr/>
                    <a:lstStyle/>
                    <a:p>
                      <a:pPr algn="ctr" fontAlgn="ctr"/>
                      <a:r>
                        <a:rPr lang="en-US" sz="1100">
                          <a:effectLst/>
                        </a:rPr>
                        <a:t>Analyse des </a:t>
                      </a:r>
                      <a:r>
                        <a:rPr lang="en-US" sz="1100" err="1">
                          <a:effectLst/>
                        </a:rPr>
                        <a:t>données</a:t>
                      </a:r>
                      <a:br>
                        <a:rPr lang="en-US" sz="1100">
                          <a:effectLst/>
                        </a:rPr>
                      </a:br>
                      <a:r>
                        <a:rPr lang="en-US" sz="1100" i="1">
                          <a:effectLst/>
                        </a:rPr>
                        <a:t>(Camille Duquesne)</a:t>
                      </a:r>
                      <a:endParaRPr lang="en-US" sz="1100" b="1" i="1">
                        <a:solidFill>
                          <a:srgbClr val="FFFFFF"/>
                        </a:solidFill>
                        <a:effectLst/>
                        <a:latin typeface="Calibri"/>
                      </a:endParaRPr>
                    </a:p>
                  </a:txBody>
                  <a:tcPr marL="9525" marR="9525" marT="9525" anchor="ctr"/>
                </a:tc>
                <a:tc rowSpan="4">
                  <a:txBody>
                    <a:bodyPr/>
                    <a:lstStyle/>
                    <a:p>
                      <a:pPr algn="ctr" fontAlgn="ctr"/>
                      <a:r>
                        <a:rPr lang="en-US" sz="1100" err="1">
                          <a:effectLst/>
                        </a:rPr>
                        <a:t>Préparation</a:t>
                      </a:r>
                      <a:r>
                        <a:rPr lang="en-US" sz="1100">
                          <a:effectLst/>
                        </a:rPr>
                        <a:t> pitch</a:t>
                      </a:r>
                      <a:endParaRPr lang="en-US" sz="1100" b="1">
                        <a:solidFill>
                          <a:srgbClr val="FFFFFF"/>
                        </a:solidFill>
                        <a:effectLst/>
                        <a:latin typeface="Calibri" panose="020F0502020204030204" pitchFamily="34" charset="0"/>
                      </a:endParaRPr>
                    </a:p>
                    <a:p>
                      <a:pPr lvl="0" algn="ctr">
                        <a:buNone/>
                      </a:pPr>
                      <a:r>
                        <a:rPr lang="en-US" sz="1100" i="1">
                          <a:effectLst/>
                        </a:rPr>
                        <a:t>(</a:t>
                      </a:r>
                      <a:r>
                        <a:rPr lang="en-US" sz="1100" i="1" err="1">
                          <a:effectLst/>
                        </a:rPr>
                        <a:t>Autonomie</a:t>
                      </a:r>
                      <a:r>
                        <a:rPr lang="en-US" sz="1100" i="1">
                          <a:effectLst/>
                        </a:rPr>
                        <a:t>)</a:t>
                      </a:r>
                      <a:endParaRPr lang="en-US" sz="1100" b="1" i="1">
                        <a:solidFill>
                          <a:srgbClr val="FFFFFF"/>
                        </a:solidFill>
                        <a:effectLst/>
                        <a:latin typeface="Calibri"/>
                      </a:endParaRPr>
                    </a:p>
                  </a:txBody>
                  <a:tcPr marL="9525" marR="9525" marT="9525" anchor="ctr">
                    <a:solidFill>
                      <a:schemeClr val="accent1">
                        <a:lumMod val="40000"/>
                        <a:lumOff val="60000"/>
                      </a:schemeClr>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78417373"/>
                  </a:ext>
                </a:extLst>
              </a:tr>
              <a:tr h="210606">
                <a:tc>
                  <a:txBody>
                    <a:bodyPr/>
                    <a:lstStyle/>
                    <a:p>
                      <a:pPr algn="ctr" fontAlgn="b"/>
                      <a:r>
                        <a:rPr lang="en-US" sz="1100">
                          <a:effectLst/>
                        </a:rPr>
                        <a:t>10h00-11H00</a:t>
                      </a:r>
                      <a:endParaRPr lang="en-US" sz="1100">
                        <a:effectLst/>
                        <a:latin typeface="Calibri" panose="020F0502020204030204" pitchFamily="34" charset="0"/>
                      </a:endParaRPr>
                    </a:p>
                  </a:txBody>
                  <a:tcPr marL="9525" marR="9525" marT="9525"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42159280"/>
                  </a:ext>
                </a:extLst>
              </a:tr>
              <a:tr h="210606">
                <a:tc>
                  <a:txBody>
                    <a:bodyPr/>
                    <a:lstStyle/>
                    <a:p>
                      <a:pPr algn="ctr" fontAlgn="b"/>
                      <a:r>
                        <a:rPr lang="en-US" sz="1100">
                          <a:effectLst/>
                        </a:rPr>
                        <a:t>11h00-12h00</a:t>
                      </a:r>
                      <a:endParaRPr lang="en-US" sz="1100">
                        <a:effectLst/>
                        <a:latin typeface="Calibri" panose="020F0502020204030204" pitchFamily="34" charset="0"/>
                      </a:endParaRPr>
                    </a:p>
                  </a:txBody>
                  <a:tcPr marL="9525" marR="9525" marT="9525"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19185892"/>
                  </a:ext>
                </a:extLst>
              </a:tr>
              <a:tr h="758185">
                <a:tc>
                  <a:txBody>
                    <a:bodyPr/>
                    <a:lstStyle/>
                    <a:p>
                      <a:pPr algn="ctr" fontAlgn="b"/>
                      <a:r>
                        <a:rPr lang="en-US" sz="1100">
                          <a:effectLst/>
                        </a:rPr>
                        <a:t>12h00-13h00</a:t>
                      </a:r>
                      <a:endParaRPr lang="en-US" sz="1100">
                        <a:effectLst/>
                        <a:latin typeface="Calibri" panose="020F0502020204030204" pitchFamily="34" charset="0"/>
                      </a:endParaRPr>
                    </a:p>
                  </a:txBody>
                  <a:tcPr marL="9525" marR="9525" marT="9525"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573977577"/>
                  </a:ext>
                </a:extLst>
              </a:tr>
              <a:tr h="347500">
                <a:tc>
                  <a:txBody>
                    <a:bodyPr/>
                    <a:lstStyle/>
                    <a:p>
                      <a:pPr algn="ctr" fontAlgn="b"/>
                      <a:r>
                        <a:rPr lang="en-US" sz="1100">
                          <a:effectLst/>
                        </a:rPr>
                        <a:t>13h00-14h00</a:t>
                      </a:r>
                      <a:endParaRPr lang="en-US" sz="1100">
                        <a:effectLst/>
                        <a:latin typeface="Calibri" panose="020F0502020204030204" pitchFamily="34" charset="0"/>
                      </a:endParaRPr>
                    </a:p>
                  </a:txBody>
                  <a:tcPr marL="9525" marR="9525" marT="9525" anchor="b"/>
                </a:tc>
                <a:tc gridSpan="2">
                  <a:txBody>
                    <a:bodyPr/>
                    <a:lstStyle/>
                    <a:p>
                      <a:pPr lvl="0" algn="ctr">
                        <a:buNone/>
                      </a:pPr>
                      <a:r>
                        <a:rPr lang="en-US" sz="1800" b="0" i="0" u="none" strike="noStrike" noProof="0">
                          <a:solidFill>
                            <a:srgbClr val="000000"/>
                          </a:solidFill>
                          <a:effectLst/>
                          <a:latin typeface="Calibri"/>
                        </a:rPr>
                        <a:t>Pause déjeuner</a:t>
                      </a:r>
                      <a:endParaRPr lang="en-US" sz="1800" b="0" i="0" u="none" strike="noStrike" noProof="0">
                        <a:solidFill>
                          <a:srgbClr val="000000"/>
                        </a:solidFill>
                        <a:latin typeface="Calibri"/>
                      </a:endParaRPr>
                    </a:p>
                  </a:txBody>
                  <a:tcPr marL="9525" marR="9525" marT="9525" anchor="ctr">
                    <a:solidFill>
                      <a:schemeClr val="bg1"/>
                    </a:solidFill>
                  </a:tcPr>
                </a:tc>
                <a:tc hMerge="1">
                  <a:txBody>
                    <a:bodyPr/>
                    <a:lstStyle/>
                    <a:p>
                      <a:endParaRPr lang="en-US"/>
                    </a:p>
                  </a:txBody>
                  <a:tcPr/>
                </a:tc>
                <a:tc rowSpan="6">
                  <a:txBody>
                    <a:bodyPr/>
                    <a:lstStyle/>
                    <a:p>
                      <a:pPr algn="ctr" fontAlgn="ctr"/>
                      <a:r>
                        <a:rPr lang="en-US" sz="2400" b="1">
                          <a:effectLst/>
                        </a:rPr>
                        <a:t>Pitch</a:t>
                      </a:r>
                      <a:endParaRPr lang="en-US" sz="1100" b="1">
                        <a:solidFill>
                          <a:srgbClr val="FFFFFF"/>
                        </a:solidFill>
                        <a:effectLst/>
                        <a:latin typeface="Calibri" panose="020F0502020204030204" pitchFamily="34" charset="0"/>
                      </a:endParaRPr>
                    </a:p>
                  </a:txBody>
                  <a:tcPr marL="9525" marR="9525" marT="9525" anchor="ctr">
                    <a:solidFill>
                      <a:schemeClr val="accent2">
                        <a:lumMod val="20000"/>
                        <a:lumOff val="80000"/>
                      </a:schemeClr>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93356908"/>
                  </a:ext>
                </a:extLst>
              </a:tr>
              <a:tr h="392545">
                <a:tc>
                  <a:txBody>
                    <a:bodyPr/>
                    <a:lstStyle/>
                    <a:p>
                      <a:pPr algn="ctr" fontAlgn="b"/>
                      <a:r>
                        <a:rPr lang="en-US" sz="1100">
                          <a:effectLst/>
                        </a:rPr>
                        <a:t>14h00-15h00</a:t>
                      </a:r>
                      <a:endParaRPr lang="en-US" sz="1100">
                        <a:effectLst/>
                        <a:latin typeface="Calibri" panose="020F0502020204030204" pitchFamily="34" charset="0"/>
                      </a:endParaRPr>
                    </a:p>
                  </a:txBody>
                  <a:tcPr marL="9525" marR="9525" marT="9525" anchor="b"/>
                </a:tc>
                <a:tc rowSpan="4">
                  <a:txBody>
                    <a:bodyPr/>
                    <a:lstStyle/>
                    <a:p>
                      <a:pPr algn="ctr" fontAlgn="ctr"/>
                      <a:r>
                        <a:rPr lang="en-US" sz="1100">
                          <a:effectLst/>
                        </a:rPr>
                        <a:t>Coaching </a:t>
                      </a:r>
                      <a:r>
                        <a:rPr lang="en-US" sz="1100" err="1">
                          <a:effectLst/>
                        </a:rPr>
                        <a:t>ethique</a:t>
                      </a:r>
                      <a:r>
                        <a:rPr lang="en-US" sz="1100">
                          <a:effectLst/>
                        </a:rPr>
                        <a:t>/marketing /gestion de </a:t>
                      </a:r>
                      <a:r>
                        <a:rPr lang="en-US" sz="1100" err="1">
                          <a:effectLst/>
                        </a:rPr>
                        <a:t>projet</a:t>
                      </a:r>
                      <a:r>
                        <a:rPr lang="en-US" sz="1100">
                          <a:effectLst/>
                        </a:rPr>
                        <a:t>.</a:t>
                      </a:r>
                      <a:br>
                        <a:rPr lang="en-US" sz="1100">
                          <a:effectLst/>
                        </a:rPr>
                      </a:br>
                      <a:r>
                        <a:rPr lang="en-US" sz="1100" i="1">
                          <a:effectLst/>
                        </a:rPr>
                        <a:t>(Emmanuel </a:t>
                      </a:r>
                      <a:r>
                        <a:rPr lang="en-US" sz="1100" i="1" err="1">
                          <a:effectLst/>
                        </a:rPr>
                        <a:t>Goffi</a:t>
                      </a:r>
                      <a:r>
                        <a:rPr lang="en-US" sz="1100" i="1">
                          <a:effectLst/>
                        </a:rPr>
                        <a:t>, Wassim </a:t>
                      </a:r>
                      <a:r>
                        <a:rPr lang="en-US" sz="1100" i="1" err="1">
                          <a:effectLst/>
                        </a:rPr>
                        <a:t>Mimeche</a:t>
                      </a:r>
                      <a:r>
                        <a:rPr lang="en-US" sz="1100" i="1">
                          <a:effectLst/>
                        </a:rPr>
                        <a:t>)</a:t>
                      </a:r>
                      <a:endParaRPr lang="en-US" sz="1100" b="1" i="1">
                        <a:solidFill>
                          <a:srgbClr val="FFFFFF"/>
                        </a:solidFill>
                        <a:effectLst/>
                        <a:latin typeface="Calibri" panose="020F0502020204030204" pitchFamily="34" charset="0"/>
                      </a:endParaRPr>
                    </a:p>
                  </a:txBody>
                  <a:tcPr marL="9525" marR="9525" marT="9525" anchor="ctr">
                    <a:solidFill>
                      <a:srgbClr val="E9EBF5"/>
                    </a:solidFill>
                  </a:tcPr>
                </a:tc>
                <a:tc rowSpan="5">
                  <a:txBody>
                    <a:bodyPr/>
                    <a:lstStyle/>
                    <a:p>
                      <a:pPr algn="ctr" fontAlgn="ctr"/>
                      <a:r>
                        <a:rPr lang="en-US" sz="1100" err="1">
                          <a:effectLst/>
                        </a:rPr>
                        <a:t>analyse</a:t>
                      </a:r>
                      <a:r>
                        <a:rPr lang="en-US" sz="1100">
                          <a:effectLst/>
                        </a:rPr>
                        <a:t> des </a:t>
                      </a:r>
                      <a:r>
                        <a:rPr lang="en-US" sz="1100" err="1">
                          <a:effectLst/>
                        </a:rPr>
                        <a:t>données</a:t>
                      </a:r>
                      <a:br>
                        <a:rPr lang="en-US" sz="1100">
                          <a:effectLst/>
                        </a:rPr>
                      </a:br>
                      <a:r>
                        <a:rPr lang="en-US" sz="1100" i="1">
                          <a:effectLst/>
                        </a:rPr>
                        <a:t>(Camille Duquesne)</a:t>
                      </a:r>
                      <a:endParaRPr lang="en-US" sz="1100" b="1" i="1">
                        <a:solidFill>
                          <a:srgbClr val="FFFFFF"/>
                        </a:solidFill>
                        <a:effectLst/>
                        <a:latin typeface="Calibri" panose="020F0502020204030204" pitchFamily="34" charset="0"/>
                      </a:endParaRPr>
                    </a:p>
                  </a:txBody>
                  <a:tcPr marL="9525" marR="9525" marT="9525" anchor="ctr">
                    <a:solidFill>
                      <a:srgbClr val="E9EBF5"/>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266330662"/>
                  </a:ext>
                </a:extLst>
              </a:tr>
              <a:tr h="427181">
                <a:tc>
                  <a:txBody>
                    <a:bodyPr/>
                    <a:lstStyle/>
                    <a:p>
                      <a:pPr algn="ctr" fontAlgn="b"/>
                      <a:r>
                        <a:rPr lang="en-US" sz="1100">
                          <a:effectLst/>
                        </a:rPr>
                        <a:t>15h00-16h00</a:t>
                      </a:r>
                      <a:endParaRPr lang="en-US" sz="1100">
                        <a:effectLst/>
                        <a:latin typeface="Calibri" panose="020F0502020204030204" pitchFamily="34" charset="0"/>
                      </a:endParaRPr>
                    </a:p>
                  </a:txBody>
                  <a:tcPr marL="9525" marR="9525" marT="9525"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083075"/>
                  </a:ext>
                </a:extLst>
              </a:tr>
              <a:tr h="369454">
                <a:tc>
                  <a:txBody>
                    <a:bodyPr/>
                    <a:lstStyle/>
                    <a:p>
                      <a:pPr algn="ctr" fontAlgn="b"/>
                      <a:r>
                        <a:rPr lang="en-US" sz="1100">
                          <a:effectLst/>
                        </a:rPr>
                        <a:t>16h00-17h00</a:t>
                      </a:r>
                      <a:endParaRPr lang="en-US" sz="1100">
                        <a:effectLst/>
                        <a:latin typeface="Calibri" panose="020F0502020204030204" pitchFamily="34" charset="0"/>
                      </a:endParaRPr>
                    </a:p>
                  </a:txBody>
                  <a:tcPr marL="9525" marR="9525" marT="9525"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64087796"/>
                  </a:ext>
                </a:extLst>
              </a:tr>
              <a:tr h="184726">
                <a:tc rowSpan="2">
                  <a:txBody>
                    <a:bodyPr/>
                    <a:lstStyle/>
                    <a:p>
                      <a:pPr algn="ctr" fontAlgn="b"/>
                      <a:r>
                        <a:rPr lang="en-US" sz="1100">
                          <a:effectLst/>
                        </a:rPr>
                        <a:t>17h00-18h00</a:t>
                      </a:r>
                      <a:endParaRPr lang="en-US" sz="1100">
                        <a:effectLst/>
                        <a:latin typeface="Calibri" panose="020F0502020204030204" pitchFamily="34" charset="0"/>
                      </a:endParaRPr>
                    </a:p>
                  </a:txBody>
                  <a:tcPr marL="9525" marR="9525" marT="9525"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855875324"/>
                  </a:ext>
                </a:extLst>
              </a:tr>
              <a:tr h="230909">
                <a:tc vMerge="1">
                  <a:txBody>
                    <a:bodyPr/>
                    <a:lstStyle/>
                    <a:p>
                      <a:endParaRPr lang="en-US"/>
                    </a:p>
                  </a:txBody>
                  <a:tcPr/>
                </a:tc>
                <a:tc>
                  <a:txBody>
                    <a:bodyPr/>
                    <a:lstStyle/>
                    <a:p>
                      <a:pPr algn="ctr" fontAlgn="b"/>
                      <a:endParaRPr lang="en-US" sz="1100">
                        <a:effectLst/>
                        <a:latin typeface="Calibri" panose="020F0502020204030204" pitchFamily="34" charset="0"/>
                      </a:endParaRPr>
                    </a:p>
                  </a:txBody>
                  <a:tcPr marL="9525" marR="9525" marT="9525" anchor="b">
                    <a:solidFill>
                      <a:schemeClr val="accent1">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697871467"/>
                  </a:ext>
                </a:extLst>
              </a:tr>
              <a:tr h="311727">
                <a:tc rowSpan="2">
                  <a:txBody>
                    <a:bodyPr/>
                    <a:lstStyle/>
                    <a:p>
                      <a:pPr algn="ctr" fontAlgn="b"/>
                      <a:r>
                        <a:rPr lang="en-US" sz="1100">
                          <a:effectLst/>
                        </a:rPr>
                        <a:t>18h00-19h00</a:t>
                      </a:r>
                      <a:endParaRPr lang="en-US" sz="1100">
                        <a:effectLst/>
                        <a:latin typeface="Calibri" panose="020F0502020204030204" pitchFamily="34" charset="0"/>
                      </a:endParaRPr>
                    </a:p>
                  </a:txBody>
                  <a:tcPr marL="9525" marR="9525" marT="9525" anchor="ctr"/>
                </a:tc>
                <a:tc rowSpan="2">
                  <a:txBody>
                    <a:bodyPr/>
                    <a:lstStyle/>
                    <a:p>
                      <a:pPr algn="ctr" fontAlgn="b"/>
                      <a:endParaRPr lang="en-US" sz="1100">
                        <a:effectLst/>
                        <a:latin typeface="Calibri" panose="020F0502020204030204" pitchFamily="34" charset="0"/>
                      </a:endParaRPr>
                    </a:p>
                  </a:txBody>
                  <a:tcPr marL="9525" marR="9525" marT="9525" anchor="b">
                    <a:solidFill>
                      <a:schemeClr val="bg1"/>
                    </a:solidFill>
                  </a:tcPr>
                </a:tc>
                <a:tc>
                  <a:txBody>
                    <a:bodyPr/>
                    <a:lstStyle/>
                    <a:p>
                      <a:pPr algn="ctr" fontAlgn="ctr"/>
                      <a:r>
                        <a:rPr lang="en-US" sz="1100" b="1" err="1">
                          <a:effectLst/>
                        </a:rPr>
                        <a:t>Présentation</a:t>
                      </a:r>
                      <a:r>
                        <a:rPr lang="en-US" sz="1100" b="1">
                          <a:effectLst/>
                        </a:rPr>
                        <a:t> 1 slide</a:t>
                      </a:r>
                      <a:endParaRPr lang="en-US" sz="1100" b="1">
                        <a:effectLst/>
                        <a:latin typeface="Calibri" panose="020F0502020204030204" pitchFamily="34" charset="0"/>
                      </a:endParaRPr>
                    </a:p>
                  </a:txBody>
                  <a:tcPr marL="9525" marR="9525" marT="9525" anchor="ctr">
                    <a:solidFill>
                      <a:schemeClr val="accent2">
                        <a:lumMod val="20000"/>
                        <a:lumOff val="80000"/>
                      </a:schemeClr>
                    </a:solidFill>
                  </a:tcPr>
                </a:tc>
                <a:tc rowSpan="2">
                  <a:txBody>
                    <a:bodyPr/>
                    <a:lstStyle/>
                    <a:p>
                      <a:pPr algn="ctr" fontAlgn="ctr"/>
                      <a:endParaRPr lang="en-US" sz="1100">
                        <a:effectLst/>
                        <a:latin typeface="Calibri" panose="020F0502020204030204" pitchFamily="34" charset="0"/>
                      </a:endParaRPr>
                    </a:p>
                  </a:txBody>
                  <a:tcPr marL="9525" marR="9525" marT="9525" anchor="ctr">
                    <a:solidFill>
                      <a:schemeClr val="bg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56380533"/>
                  </a:ext>
                </a:extLst>
              </a:tr>
              <a:tr h="230909">
                <a:tc vMerge="1">
                  <a:txBody>
                    <a:bodyPr/>
                    <a:lstStyle/>
                    <a:p>
                      <a:endParaRPr lang="en-US"/>
                    </a:p>
                  </a:txBody>
                  <a:tcPr/>
                </a:tc>
                <a:tc vMerge="1">
                  <a:txBody>
                    <a:bodyPr/>
                    <a:lstStyle/>
                    <a:p>
                      <a:endParaRPr lang="en-US"/>
                    </a:p>
                  </a:txBody>
                  <a:tcPr/>
                </a:tc>
                <a:tc>
                  <a:txBody>
                    <a:bodyPr/>
                    <a:lstStyle/>
                    <a:p>
                      <a:pPr algn="ctr" fontAlgn="b"/>
                      <a:endParaRPr lang="en-US" sz="1100">
                        <a:effectLst/>
                        <a:latin typeface="Calibri" panose="020F0502020204030204" pitchFamily="34" charset="0"/>
                      </a:endParaRPr>
                    </a:p>
                  </a:txBody>
                  <a:tcPr marL="9525" marR="9525" marT="9525" anchor="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80849558"/>
                  </a:ext>
                </a:extLst>
              </a:tr>
            </a:tbl>
          </a:graphicData>
        </a:graphic>
      </p:graphicFrame>
    </p:spTree>
    <p:extLst>
      <p:ext uri="{BB962C8B-B14F-4D97-AF65-F5344CB8AC3E}">
        <p14:creationId xmlns:p14="http://schemas.microsoft.com/office/powerpoint/2010/main" val="1548937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450D7E-FA38-AF2E-647A-17365014BF74}"/>
              </a:ext>
            </a:extLst>
          </p:cNvPr>
          <p:cNvSpPr/>
          <p:nvPr/>
        </p:nvSpPr>
        <p:spPr>
          <a:xfrm>
            <a:off x="1" y="-4804"/>
            <a:ext cx="12191999" cy="1135927"/>
          </a:xfrm>
          <a:prstGeom prst="rect">
            <a:avLst/>
          </a:prstGeom>
          <a:solidFill>
            <a:srgbClr val="5AABB8"/>
          </a:solidFill>
          <a:ln>
            <a:solidFill>
              <a:srgbClr val="5AABB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800">
                <a:solidFill>
                  <a:schemeClr val="bg1"/>
                </a:solidFill>
                <a:latin typeface="Segoe UI"/>
                <a:cs typeface="Segoe UI"/>
              </a:rPr>
              <a:t>1 - </a:t>
            </a:r>
            <a:r>
              <a:rPr lang="fr-FR" sz="2800" err="1">
                <a:solidFill>
                  <a:schemeClr val="bg1"/>
                </a:solidFill>
                <a:latin typeface="Segoe UI"/>
                <a:cs typeface="Segoe UI"/>
              </a:rPr>
              <a:t>Ludenquête</a:t>
            </a:r>
            <a:endParaRPr lang="fr-FR" sz="2800" err="1">
              <a:solidFill>
                <a:schemeClr val="bg1"/>
              </a:solidFill>
              <a:latin typeface="Segoe UI" panose="020B0502040204020203" pitchFamily="34" charset="0"/>
            </a:endParaRPr>
          </a:p>
        </p:txBody>
      </p:sp>
      <p:graphicFrame>
        <p:nvGraphicFramePr>
          <p:cNvPr id="4" name="Objet 3">
            <a:extLst>
              <a:ext uri="{FF2B5EF4-FFF2-40B4-BE49-F238E27FC236}">
                <a16:creationId xmlns:a16="http://schemas.microsoft.com/office/drawing/2014/main" id="{0B32DE6C-F87E-FFAE-EDC0-8B689FD1A77D}"/>
              </a:ext>
            </a:extLst>
          </p:cNvPr>
          <p:cNvGraphicFramePr>
            <a:graphicFrameLocks noChangeAspect="1"/>
          </p:cNvGraphicFramePr>
          <p:nvPr/>
        </p:nvGraphicFramePr>
        <p:xfrm>
          <a:off x="11446111" y="5982187"/>
          <a:ext cx="745889" cy="840861"/>
        </p:xfrm>
        <a:graphic>
          <a:graphicData uri="http://schemas.openxmlformats.org/presentationml/2006/ole">
            <mc:AlternateContent xmlns:mc="http://schemas.openxmlformats.org/markup-compatibility/2006">
              <mc:Choice xmlns:v="urn:schemas-microsoft-com:vml" Requires="v">
                <p:oleObj name="Acrobat Document" r:id="rId3" imgW="2114069" imgH="2390249" progId="Acrobat.Document.DC">
                  <p:embed/>
                </p:oleObj>
              </mc:Choice>
              <mc:Fallback>
                <p:oleObj name="Acrobat Document" r:id="rId3" imgW="2114069" imgH="2390249" progId="Acrobat.Document.DC">
                  <p:embed/>
                  <p:pic>
                    <p:nvPicPr>
                      <p:cNvPr id="4" name="Objet 3">
                        <a:extLst>
                          <a:ext uri="{FF2B5EF4-FFF2-40B4-BE49-F238E27FC236}">
                            <a16:creationId xmlns:a16="http://schemas.microsoft.com/office/drawing/2014/main" id="{0B32DE6C-F87E-FFAE-EDC0-8B689FD1A77D}"/>
                          </a:ext>
                        </a:extLst>
                      </p:cNvPr>
                      <p:cNvPicPr/>
                      <p:nvPr/>
                    </p:nvPicPr>
                    <p:blipFill>
                      <a:blip r:embed="rId4"/>
                      <a:stretch>
                        <a:fillRect/>
                      </a:stretch>
                    </p:blipFill>
                    <p:spPr>
                      <a:xfrm>
                        <a:off x="11446111" y="5982187"/>
                        <a:ext cx="745889" cy="840861"/>
                      </a:xfrm>
                      <a:prstGeom prst="rect">
                        <a:avLst/>
                      </a:prstGeom>
                    </p:spPr>
                  </p:pic>
                </p:oleObj>
              </mc:Fallback>
            </mc:AlternateContent>
          </a:graphicData>
        </a:graphic>
      </p:graphicFrame>
      <p:sp>
        <p:nvSpPr>
          <p:cNvPr id="6" name="Espace réservé du contenu 5">
            <a:extLst>
              <a:ext uri="{FF2B5EF4-FFF2-40B4-BE49-F238E27FC236}">
                <a16:creationId xmlns:a16="http://schemas.microsoft.com/office/drawing/2014/main" id="{8B13A5CB-2E90-726C-902E-C1B7E8BF8BBB}"/>
              </a:ext>
            </a:extLst>
          </p:cNvPr>
          <p:cNvSpPr>
            <a:spLocks noGrp="1"/>
          </p:cNvSpPr>
          <p:nvPr>
            <p:ph idx="1"/>
          </p:nvPr>
        </p:nvSpPr>
        <p:spPr>
          <a:xfrm>
            <a:off x="838200" y="1825624"/>
            <a:ext cx="10515600" cy="4722659"/>
          </a:xfrm>
        </p:spPr>
        <p:txBody>
          <a:bodyPr>
            <a:normAutofit fontScale="92500" lnSpcReduction="20000"/>
          </a:bodyPr>
          <a:lstStyle/>
          <a:p>
            <a:pPr marL="0" indent="0" algn="just">
              <a:lnSpc>
                <a:spcPct val="120000"/>
              </a:lnSpc>
              <a:buNone/>
            </a:pPr>
            <a:r>
              <a:rPr lang="fr-FR" sz="1800" b="1" u="sng">
                <a:effectLst/>
                <a:latin typeface="Calibri" panose="020F0502020204030204" pitchFamily="34" charset="0"/>
                <a:ea typeface="Calibri" panose="020F0502020204030204" pitchFamily="34" charset="0"/>
                <a:cs typeface="Times New Roman" panose="02020603050405020304" pitchFamily="18" charset="0"/>
              </a:rPr>
              <a:t>Sujet : </a:t>
            </a:r>
            <a:r>
              <a:rPr lang="fr-FR" sz="1800">
                <a:effectLst/>
                <a:latin typeface="Calibri" panose="020F0502020204030204" pitchFamily="34" charset="0"/>
                <a:ea typeface="Calibri" panose="020F0502020204030204" pitchFamily="34" charset="0"/>
                <a:cs typeface="Times New Roman" panose="02020603050405020304" pitchFamily="18" charset="0"/>
              </a:rPr>
              <a:t>Cultures et pratiques ludiques en France : le cas des jeux de société</a:t>
            </a:r>
            <a:endParaRPr lang="fr-FR" sz="1800" u="sng"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800" b="1" u="sng" kern="100">
                <a:effectLst/>
                <a:latin typeface="Calibri" panose="020F0502020204030204" pitchFamily="34" charset="0"/>
                <a:ea typeface="Calibri" panose="020F0502020204030204" pitchFamily="34" charset="0"/>
                <a:cs typeface="Times New Roman" panose="02020603050405020304" pitchFamily="18" charset="0"/>
              </a:rPr>
              <a:t>Projet :</a:t>
            </a:r>
            <a:r>
              <a:rPr lang="fr-FR" sz="1800" b="1" u="sng" kern="100">
                <a:latin typeface="Calibri" panose="020F0502020204030204" pitchFamily="34" charset="0"/>
                <a:ea typeface="Calibri" panose="020F0502020204030204" pitchFamily="34" charset="0"/>
                <a:cs typeface="Times New Roman" panose="02020603050405020304" pitchFamily="18" charset="0"/>
              </a:rPr>
              <a:t> </a:t>
            </a:r>
            <a:r>
              <a:rPr lang="fr-FR" sz="1800" kern="100">
                <a:effectLst/>
                <a:latin typeface="Calibri" panose="020F0502020204030204" pitchFamily="34" charset="0"/>
                <a:ea typeface="Calibri" panose="020F0502020204030204" pitchFamily="34" charset="0"/>
                <a:cs typeface="Times New Roman" panose="02020603050405020304" pitchFamily="18" charset="0"/>
              </a:rPr>
              <a:t>LUDENQUETE souhaite établir un état des lieux et un panorama précis de la pratique du jeu de société en France, aussi bien dans le cadre des loisirs que, dans l’espace domestique. Elle a pour objectif de réaliser une cartographie des pratiques de jeux de société en France et de produire une analyse de la diversité et de la place des pratiques de ces jeux par la population française au sein des autres pratiques ludiques et des pratiques culturelles en générale. Outre une cartographie précise des usages, il s’agit d’analyser le caractère culturel et social du jeu de société au prisme des modèles communément admis de la sociologie de la culture.</a:t>
            </a:r>
          </a:p>
          <a:p>
            <a:pPr marL="0" indent="0" algn="just">
              <a:lnSpc>
                <a:spcPct val="120000"/>
              </a:lnSpc>
              <a:buNone/>
            </a:pPr>
            <a:r>
              <a:rPr lang="fr-FR" sz="1800" b="1" u="sng" kern="100">
                <a:latin typeface="Calibri" panose="020F0502020204030204" pitchFamily="34" charset="0"/>
                <a:ea typeface="Calibri" panose="020F0502020204030204" pitchFamily="34" charset="0"/>
                <a:cs typeface="Times New Roman" panose="02020603050405020304" pitchFamily="18" charset="0"/>
              </a:rPr>
              <a:t>Méthodologie :</a:t>
            </a:r>
            <a:r>
              <a:rPr lang="fr-FR" sz="1800" kern="100">
                <a:latin typeface="Calibri" panose="020F0502020204030204" pitchFamily="34" charset="0"/>
                <a:ea typeface="Calibri" panose="020F0502020204030204" pitchFamily="34" charset="0"/>
                <a:cs typeface="Times New Roman" panose="02020603050405020304" pitchFamily="18" charset="0"/>
              </a:rPr>
              <a:t> </a:t>
            </a:r>
            <a:r>
              <a:rPr lang="fr-FR" sz="1800" kern="100">
                <a:effectLst/>
                <a:latin typeface="Calibri" panose="020F0502020204030204" pitchFamily="34" charset="0"/>
                <a:ea typeface="Calibri" panose="020F0502020204030204" pitchFamily="34" charset="0"/>
                <a:cs typeface="Times New Roman" panose="02020603050405020304" pitchFamily="18" charset="0"/>
              </a:rPr>
              <a:t> Enquête par questionnaire en ligne auto-administré et diffusé entre avril et mai 2017 à un panel de 2981 français-e-s (ELIPSS).</a:t>
            </a: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800" b="1" u="sng" kern="100">
                <a:latin typeface="Calibri" panose="020F0502020204030204" pitchFamily="34" charset="0"/>
                <a:ea typeface="Calibri" panose="020F0502020204030204" pitchFamily="34" charset="0"/>
                <a:cs typeface="Times New Roman" panose="02020603050405020304" pitchFamily="18" charset="0"/>
              </a:rPr>
              <a:t>Thématiques</a:t>
            </a:r>
            <a:r>
              <a:rPr lang="fr-FR" sz="1800" b="1" u="sng" kern="100">
                <a:effectLst/>
                <a:latin typeface="Calibri" panose="020F0502020204030204" pitchFamily="34" charset="0"/>
                <a:ea typeface="Calibri" panose="020F0502020204030204" pitchFamily="34" charset="0"/>
                <a:cs typeface="Times New Roman" panose="02020603050405020304" pitchFamily="18" charset="0"/>
              </a:rPr>
              <a:t> : </a:t>
            </a:r>
          </a:p>
          <a:p>
            <a:pPr algn="just">
              <a:lnSpc>
                <a:spcPct val="120000"/>
              </a:lnSpc>
              <a:spcBef>
                <a:spcPts val="0"/>
              </a:spcBef>
            </a:pPr>
            <a:r>
              <a:rPr lang="fr-FR" sz="1800" kern="100">
                <a:effectLst/>
                <a:latin typeface="Calibri" panose="020F0502020204030204" pitchFamily="34" charset="0"/>
                <a:ea typeface="Calibri" panose="020F0502020204030204" pitchFamily="34" charset="0"/>
                <a:cs typeface="Times New Roman" panose="02020603050405020304" pitchFamily="18" charset="0"/>
              </a:rPr>
              <a:t>Culture ludique </a:t>
            </a:r>
          </a:p>
          <a:p>
            <a:pPr algn="just">
              <a:lnSpc>
                <a:spcPct val="120000"/>
              </a:lnSpc>
              <a:spcBef>
                <a:spcPts val="0"/>
              </a:spcBef>
            </a:pPr>
            <a:r>
              <a:rPr lang="fr-FR" sz="1800" kern="100">
                <a:effectLst/>
                <a:latin typeface="Calibri" panose="020F0502020204030204" pitchFamily="34" charset="0"/>
                <a:ea typeface="Calibri" panose="020F0502020204030204" pitchFamily="34" charset="0"/>
                <a:cs typeface="Times New Roman" panose="02020603050405020304" pitchFamily="18" charset="0"/>
              </a:rPr>
              <a:t>Pratiques ludiques générales</a:t>
            </a:r>
          </a:p>
          <a:p>
            <a:pPr algn="just">
              <a:lnSpc>
                <a:spcPct val="120000"/>
              </a:lnSpc>
              <a:spcBef>
                <a:spcPts val="0"/>
              </a:spcBef>
            </a:pPr>
            <a:r>
              <a:rPr lang="fr-FR" sz="1800" kern="100">
                <a:effectLst/>
                <a:latin typeface="Calibri" panose="020F0502020204030204" pitchFamily="34" charset="0"/>
                <a:ea typeface="Calibri" panose="020F0502020204030204" pitchFamily="34" charset="0"/>
                <a:cs typeface="Times New Roman" panose="02020603050405020304" pitchFamily="18" charset="0"/>
              </a:rPr>
              <a:t>Pratiques et fréquences du jeu de société </a:t>
            </a:r>
          </a:p>
          <a:p>
            <a:pPr algn="just">
              <a:lnSpc>
                <a:spcPct val="120000"/>
              </a:lnSpc>
              <a:spcBef>
                <a:spcPts val="0"/>
              </a:spcBef>
            </a:pPr>
            <a:r>
              <a:rPr lang="fr-FR" sz="1800" kern="100">
                <a:effectLst/>
                <a:latin typeface="Calibri" panose="020F0502020204030204" pitchFamily="34" charset="0"/>
                <a:ea typeface="Calibri" panose="020F0502020204030204" pitchFamily="34" charset="0"/>
                <a:cs typeface="Times New Roman" panose="02020603050405020304" pitchFamily="18" charset="0"/>
              </a:rPr>
              <a:t>Sociabilité du jeu de société </a:t>
            </a:r>
          </a:p>
          <a:p>
            <a:pPr algn="just">
              <a:lnSpc>
                <a:spcPct val="120000"/>
              </a:lnSpc>
              <a:spcBef>
                <a:spcPts val="0"/>
              </a:spcBef>
            </a:pPr>
            <a:r>
              <a:rPr lang="fr-FR" sz="1800" kern="100">
                <a:latin typeface="Calibri" panose="020F0502020204030204" pitchFamily="34" charset="0"/>
                <a:ea typeface="Calibri" panose="020F0502020204030204" pitchFamily="34" charset="0"/>
                <a:cs typeface="Times New Roman" panose="02020603050405020304" pitchFamily="18" charset="0"/>
              </a:rPr>
              <a:t>L</a:t>
            </a:r>
            <a:r>
              <a:rPr lang="fr-FR" sz="1800" kern="100">
                <a:effectLst/>
                <a:latin typeface="Calibri" panose="020F0502020204030204" pitchFamily="34" charset="0"/>
                <a:ea typeface="Calibri" panose="020F0502020204030204" pitchFamily="34" charset="0"/>
                <a:cs typeface="Times New Roman" panose="02020603050405020304" pitchFamily="18" charset="0"/>
              </a:rPr>
              <a:t>ieux du jeu </a:t>
            </a:r>
          </a:p>
          <a:p>
            <a:pPr algn="just">
              <a:lnSpc>
                <a:spcPct val="120000"/>
              </a:lnSpc>
              <a:spcBef>
                <a:spcPts val="0"/>
              </a:spcBef>
            </a:pPr>
            <a:r>
              <a:rPr lang="fr-FR" sz="1800" kern="100">
                <a:effectLst/>
                <a:latin typeface="Calibri" panose="020F0502020204030204" pitchFamily="34" charset="0"/>
                <a:ea typeface="Calibri" panose="020F0502020204030204" pitchFamily="34" charset="0"/>
                <a:cs typeface="Times New Roman" panose="02020603050405020304" pitchFamily="18" charset="0"/>
              </a:rPr>
              <a:t>Rapport au jeu</a:t>
            </a:r>
          </a:p>
          <a:p>
            <a:pPr marL="0" indent="0" algn="just">
              <a:lnSpc>
                <a:spcPct val="70000"/>
              </a:lnSpc>
              <a:buNone/>
            </a:pP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70000"/>
              </a:lnSpc>
              <a:buNone/>
            </a:pP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buNone/>
            </a:pP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1487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450D7E-FA38-AF2E-647A-17365014BF74}"/>
              </a:ext>
            </a:extLst>
          </p:cNvPr>
          <p:cNvSpPr/>
          <p:nvPr/>
        </p:nvSpPr>
        <p:spPr>
          <a:xfrm>
            <a:off x="1" y="-4804"/>
            <a:ext cx="12191999" cy="1135927"/>
          </a:xfrm>
          <a:prstGeom prst="rect">
            <a:avLst/>
          </a:prstGeom>
          <a:solidFill>
            <a:srgbClr val="5AABB8"/>
          </a:solidFill>
          <a:ln>
            <a:solidFill>
              <a:srgbClr val="5AABB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800">
                <a:solidFill>
                  <a:schemeClr val="bg1"/>
                </a:solidFill>
                <a:latin typeface="Segoe UI"/>
                <a:cs typeface="Segoe UI"/>
              </a:rPr>
              <a:t>1 - Ludenquête</a:t>
            </a:r>
            <a:endParaRPr lang="fr-FR" sz="2800">
              <a:solidFill>
                <a:schemeClr val="bg1"/>
              </a:solidFill>
              <a:latin typeface="Segoe UI" panose="020B0502040204020203" pitchFamily="34" charset="0"/>
            </a:endParaRPr>
          </a:p>
        </p:txBody>
      </p:sp>
      <p:graphicFrame>
        <p:nvGraphicFramePr>
          <p:cNvPr id="4" name="Objet 3">
            <a:extLst>
              <a:ext uri="{FF2B5EF4-FFF2-40B4-BE49-F238E27FC236}">
                <a16:creationId xmlns:a16="http://schemas.microsoft.com/office/drawing/2014/main" id="{0B32DE6C-F87E-FFAE-EDC0-8B689FD1A77D}"/>
              </a:ext>
            </a:extLst>
          </p:cNvPr>
          <p:cNvGraphicFramePr>
            <a:graphicFrameLocks noChangeAspect="1"/>
          </p:cNvGraphicFramePr>
          <p:nvPr/>
        </p:nvGraphicFramePr>
        <p:xfrm>
          <a:off x="11446111" y="5982187"/>
          <a:ext cx="745889" cy="840861"/>
        </p:xfrm>
        <a:graphic>
          <a:graphicData uri="http://schemas.openxmlformats.org/presentationml/2006/ole">
            <mc:AlternateContent xmlns:mc="http://schemas.openxmlformats.org/markup-compatibility/2006">
              <mc:Choice xmlns:v="urn:schemas-microsoft-com:vml" Requires="v">
                <p:oleObj name="Acrobat Document" r:id="rId3" imgW="2114069" imgH="2390249" progId="Acrobat.Document.DC">
                  <p:embed/>
                </p:oleObj>
              </mc:Choice>
              <mc:Fallback>
                <p:oleObj name="Acrobat Document" r:id="rId3" imgW="2114069" imgH="2390249" progId="Acrobat.Document.DC">
                  <p:embed/>
                  <p:pic>
                    <p:nvPicPr>
                      <p:cNvPr id="4" name="Objet 3">
                        <a:extLst>
                          <a:ext uri="{FF2B5EF4-FFF2-40B4-BE49-F238E27FC236}">
                            <a16:creationId xmlns:a16="http://schemas.microsoft.com/office/drawing/2014/main" id="{0B32DE6C-F87E-FFAE-EDC0-8B689FD1A77D}"/>
                          </a:ext>
                        </a:extLst>
                      </p:cNvPr>
                      <p:cNvPicPr/>
                      <p:nvPr/>
                    </p:nvPicPr>
                    <p:blipFill>
                      <a:blip r:embed="rId4"/>
                      <a:stretch>
                        <a:fillRect/>
                      </a:stretch>
                    </p:blipFill>
                    <p:spPr>
                      <a:xfrm>
                        <a:off x="11446111" y="5982187"/>
                        <a:ext cx="745889" cy="840861"/>
                      </a:xfrm>
                      <a:prstGeom prst="rect">
                        <a:avLst/>
                      </a:prstGeom>
                    </p:spPr>
                  </p:pic>
                </p:oleObj>
              </mc:Fallback>
            </mc:AlternateContent>
          </a:graphicData>
        </a:graphic>
      </p:graphicFrame>
      <p:sp>
        <p:nvSpPr>
          <p:cNvPr id="6" name="Espace réservé du contenu 5">
            <a:extLst>
              <a:ext uri="{FF2B5EF4-FFF2-40B4-BE49-F238E27FC236}">
                <a16:creationId xmlns:a16="http://schemas.microsoft.com/office/drawing/2014/main" id="{8B13A5CB-2E90-726C-902E-C1B7E8BF8BBB}"/>
              </a:ext>
            </a:extLst>
          </p:cNvPr>
          <p:cNvSpPr>
            <a:spLocks noGrp="1"/>
          </p:cNvSpPr>
          <p:nvPr>
            <p:ph idx="1"/>
          </p:nvPr>
        </p:nvSpPr>
        <p:spPr>
          <a:xfrm>
            <a:off x="838200" y="1825624"/>
            <a:ext cx="10515600" cy="4722659"/>
          </a:xfrm>
        </p:spPr>
        <p:txBody>
          <a:bodyPr vert="horz" lIns="91440" tIns="45720" rIns="91440" bIns="45720" rtlCol="0" anchor="t">
            <a:normAutofit/>
          </a:bodyPr>
          <a:lstStyle/>
          <a:p>
            <a:pPr marL="0" indent="0" algn="just">
              <a:lnSpc>
                <a:spcPct val="120000"/>
              </a:lnSpc>
              <a:buNone/>
            </a:pPr>
            <a:r>
              <a:rPr lang="fr-FR" sz="1800" b="1" u="sng">
                <a:latin typeface="Calibri"/>
                <a:ea typeface="Calibri"/>
                <a:cs typeface="Times New Roman"/>
              </a:rPr>
              <a:t>Accéder aux jeux de données</a:t>
            </a:r>
            <a:r>
              <a:rPr lang="fr-FR" sz="1800">
                <a:effectLst/>
                <a:latin typeface="Calibri"/>
                <a:ea typeface="Calibri"/>
                <a:cs typeface="Times New Roman"/>
              </a:rPr>
              <a:t>:</a:t>
            </a:r>
            <a:r>
              <a:rPr lang="fr-FR" sz="1800">
                <a:latin typeface="Calibri"/>
                <a:ea typeface="Calibri"/>
                <a:cs typeface="Times New Roman"/>
              </a:rPr>
              <a:t>  nous les demander</a:t>
            </a:r>
            <a:endParaRPr lang="fr-FR" sz="1800">
              <a:effectLst/>
              <a:latin typeface="Calibri"/>
              <a:ea typeface="Calibri"/>
              <a:cs typeface="Times New Roman"/>
            </a:endParaRPr>
          </a:p>
          <a:p>
            <a:pPr marL="0" indent="0" algn="just">
              <a:lnSpc>
                <a:spcPct val="70000"/>
              </a:lnSpc>
              <a:buNone/>
            </a:pP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70000"/>
              </a:lnSpc>
              <a:buNone/>
            </a:pP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buNone/>
            </a:pP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48986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450D7E-FA38-AF2E-647A-17365014BF74}"/>
              </a:ext>
            </a:extLst>
          </p:cNvPr>
          <p:cNvSpPr/>
          <p:nvPr/>
        </p:nvSpPr>
        <p:spPr>
          <a:xfrm>
            <a:off x="1" y="-4804"/>
            <a:ext cx="12191999" cy="1135927"/>
          </a:xfrm>
          <a:prstGeom prst="rect">
            <a:avLst/>
          </a:prstGeom>
          <a:solidFill>
            <a:srgbClr val="5AABB8"/>
          </a:solidFill>
          <a:ln>
            <a:solidFill>
              <a:srgbClr val="5AABB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800">
                <a:solidFill>
                  <a:schemeClr val="bg1"/>
                </a:solidFill>
                <a:latin typeface="Segoe UI"/>
                <a:ea typeface="+mn-lt"/>
                <a:cs typeface="Segoe UI"/>
              </a:rPr>
              <a:t>2 - Indices de position social au lycée</a:t>
            </a:r>
            <a:endParaRPr lang="fr-FR" sz="2800">
              <a:solidFill>
                <a:schemeClr val="bg1"/>
              </a:solidFill>
              <a:latin typeface="Segoe UI"/>
              <a:cs typeface="Segoe UI"/>
            </a:endParaRPr>
          </a:p>
        </p:txBody>
      </p:sp>
      <p:graphicFrame>
        <p:nvGraphicFramePr>
          <p:cNvPr id="4" name="Objet 3">
            <a:extLst>
              <a:ext uri="{FF2B5EF4-FFF2-40B4-BE49-F238E27FC236}">
                <a16:creationId xmlns:a16="http://schemas.microsoft.com/office/drawing/2014/main" id="{0B32DE6C-F87E-FFAE-EDC0-8B689FD1A77D}"/>
              </a:ext>
            </a:extLst>
          </p:cNvPr>
          <p:cNvGraphicFramePr>
            <a:graphicFrameLocks noChangeAspect="1"/>
          </p:cNvGraphicFramePr>
          <p:nvPr/>
        </p:nvGraphicFramePr>
        <p:xfrm>
          <a:off x="11446111" y="5982187"/>
          <a:ext cx="745889" cy="840861"/>
        </p:xfrm>
        <a:graphic>
          <a:graphicData uri="http://schemas.openxmlformats.org/presentationml/2006/ole">
            <mc:AlternateContent xmlns:mc="http://schemas.openxmlformats.org/markup-compatibility/2006">
              <mc:Choice xmlns:v="urn:schemas-microsoft-com:vml" Requires="v">
                <p:oleObj name="Acrobat Document" r:id="rId3" imgW="2114069" imgH="2390249" progId="Acrobat.Document.DC">
                  <p:embed/>
                </p:oleObj>
              </mc:Choice>
              <mc:Fallback>
                <p:oleObj name="Acrobat Document" r:id="rId3" imgW="2114069" imgH="2390249" progId="Acrobat.Document.DC">
                  <p:embed/>
                  <p:pic>
                    <p:nvPicPr>
                      <p:cNvPr id="4" name="Objet 3">
                        <a:extLst>
                          <a:ext uri="{FF2B5EF4-FFF2-40B4-BE49-F238E27FC236}">
                            <a16:creationId xmlns:a16="http://schemas.microsoft.com/office/drawing/2014/main" id="{0B32DE6C-F87E-FFAE-EDC0-8B689FD1A77D}"/>
                          </a:ext>
                        </a:extLst>
                      </p:cNvPr>
                      <p:cNvPicPr/>
                      <p:nvPr/>
                    </p:nvPicPr>
                    <p:blipFill>
                      <a:blip r:embed="rId4"/>
                      <a:stretch>
                        <a:fillRect/>
                      </a:stretch>
                    </p:blipFill>
                    <p:spPr>
                      <a:xfrm>
                        <a:off x="11446111" y="5982187"/>
                        <a:ext cx="745889" cy="840861"/>
                      </a:xfrm>
                      <a:prstGeom prst="rect">
                        <a:avLst/>
                      </a:prstGeom>
                    </p:spPr>
                  </p:pic>
                </p:oleObj>
              </mc:Fallback>
            </mc:AlternateContent>
          </a:graphicData>
        </a:graphic>
      </p:graphicFrame>
      <p:sp>
        <p:nvSpPr>
          <p:cNvPr id="6" name="Espace réservé du contenu 5">
            <a:extLst>
              <a:ext uri="{FF2B5EF4-FFF2-40B4-BE49-F238E27FC236}">
                <a16:creationId xmlns:a16="http://schemas.microsoft.com/office/drawing/2014/main" id="{8B13A5CB-2E90-726C-902E-C1B7E8BF8BBB}"/>
              </a:ext>
            </a:extLst>
          </p:cNvPr>
          <p:cNvSpPr>
            <a:spLocks noGrp="1"/>
          </p:cNvSpPr>
          <p:nvPr>
            <p:ph idx="1"/>
          </p:nvPr>
        </p:nvSpPr>
        <p:spPr>
          <a:xfrm>
            <a:off x="714936" y="1825624"/>
            <a:ext cx="10739718" cy="4722659"/>
          </a:xfrm>
        </p:spPr>
        <p:txBody>
          <a:bodyPr vert="horz" lIns="91440" tIns="45720" rIns="91440" bIns="45720" rtlCol="0" anchor="t">
            <a:normAutofit lnSpcReduction="10000"/>
          </a:bodyPr>
          <a:lstStyle/>
          <a:p>
            <a:pPr marL="0" indent="0" algn="just">
              <a:lnSpc>
                <a:spcPct val="120000"/>
              </a:lnSpc>
              <a:buNone/>
            </a:pPr>
            <a:r>
              <a:rPr lang="fr-FR" sz="1800" b="1" u="sng">
                <a:effectLst/>
                <a:latin typeface="Calibri"/>
                <a:ea typeface="Calibri"/>
                <a:cs typeface="Times New Roman"/>
              </a:rPr>
              <a:t>Sujet </a:t>
            </a:r>
            <a:r>
              <a:rPr lang="fr-FR" sz="1800" b="1" u="sng">
                <a:latin typeface="Calibri"/>
                <a:ea typeface="Calibri"/>
                <a:cs typeface="Times New Roman"/>
              </a:rPr>
              <a:t>:</a:t>
            </a:r>
            <a:r>
              <a:rPr lang="fr-FR" sz="1800">
                <a:latin typeface="Calibri"/>
                <a:ea typeface="Calibri"/>
                <a:cs typeface="Times New Roman"/>
              </a:rPr>
              <a:t> Indices de position social dans les lycées de France de France métropolitaine et DROM </a:t>
            </a:r>
            <a:endParaRPr lang="fr-FR" sz="18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800" b="1" u="sng" kern="100">
                <a:effectLst/>
                <a:latin typeface="Calibri"/>
                <a:ea typeface="Calibri"/>
                <a:cs typeface="Times New Roman"/>
              </a:rPr>
              <a:t>Projet :</a:t>
            </a:r>
            <a:r>
              <a:rPr lang="fr-FR" sz="1800" kern="100">
                <a:latin typeface="Calibri"/>
                <a:ea typeface="Calibri"/>
                <a:cs typeface="Times New Roman"/>
              </a:rPr>
              <a:t> Le jeu de données répertorie les établissements scolaires en calculant leur IPS en fonction des filières (générales/pros) et le type du lycée. </a:t>
            </a:r>
            <a:r>
              <a:rPr lang="fr-FR" sz="1800" kern="100">
                <a:ea typeface="+mn-lt"/>
                <a:cs typeface="+mn-lt"/>
              </a:rPr>
              <a:t>L’indice de position sociale (IPS) permet d'appréhender le statut social des élèves à partir des professions et catégories sociales (PCS) de leurs parents. Pour chaque PCS, la valeur numérique de l’IPS correspond à un résumé quantitatif d’un ensemble d’attributs socio-économiques et culturels liés à la réussite scolaire.</a:t>
            </a: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fr-FR" sz="1800" b="1" u="sng" kern="100">
                <a:solidFill>
                  <a:srgbClr val="000000"/>
                </a:solidFill>
                <a:ea typeface="+mn-lt"/>
                <a:cs typeface="Times New Roman"/>
              </a:rPr>
              <a:t>Méthodologie :</a:t>
            </a:r>
            <a:r>
              <a:rPr lang="fr-FR" sz="1800" kern="100">
                <a:solidFill>
                  <a:srgbClr val="000000"/>
                </a:solidFill>
                <a:ea typeface="+mn-lt"/>
                <a:cs typeface="Times New Roman"/>
              </a:rPr>
              <a:t> </a:t>
            </a:r>
            <a:r>
              <a:rPr lang="fr-FR" sz="1800" kern="100">
                <a:ea typeface="+mn-lt"/>
                <a:cs typeface="+mn-lt"/>
              </a:rPr>
              <a:t>L’IPS a été  basé sur les déclarations des familles lors des admissions dans des établissements éducatifs.</a:t>
            </a:r>
            <a:endParaRPr lang="fr-FR" sz="1800" kern="100">
              <a:ea typeface="Calibri" panose="020F0502020204030204"/>
              <a:cs typeface="Calibri"/>
            </a:endParaRPr>
          </a:p>
          <a:p>
            <a:pPr marL="0" indent="0" algn="just">
              <a:lnSpc>
                <a:spcPct val="120000"/>
              </a:lnSpc>
              <a:buNone/>
            </a:pPr>
            <a:r>
              <a:rPr lang="fr-FR" sz="1800" b="1" u="sng" kern="100">
                <a:latin typeface="Calibri"/>
                <a:ea typeface="Calibri"/>
                <a:cs typeface="Times New Roman"/>
              </a:rPr>
              <a:t>Thématiques</a:t>
            </a:r>
            <a:r>
              <a:rPr lang="fr-FR" sz="1800" b="1" u="sng" kern="100">
                <a:effectLst/>
                <a:latin typeface="Calibri"/>
                <a:ea typeface="Calibri"/>
                <a:cs typeface="Times New Roman"/>
              </a:rPr>
              <a:t> :</a:t>
            </a:r>
            <a:r>
              <a:rPr lang="fr-FR" sz="1800" b="1" u="sng" kern="100">
                <a:latin typeface="Calibri"/>
                <a:ea typeface="Calibri"/>
                <a:cs typeface="Times New Roman"/>
              </a:rPr>
              <a:t> </a:t>
            </a:r>
            <a:endParaRPr lang="fr-FR" sz="1800" b="1" u="sng" kern="100">
              <a:effectLst/>
              <a:latin typeface="Calibri"/>
              <a:ea typeface="Calibri"/>
              <a:cs typeface="Times New Roman" panose="02020603050405020304" pitchFamily="18" charset="0"/>
            </a:endParaRPr>
          </a:p>
          <a:p>
            <a:pPr algn="just">
              <a:lnSpc>
                <a:spcPct val="120000"/>
              </a:lnSpc>
              <a:spcBef>
                <a:spcPts val="0"/>
              </a:spcBef>
            </a:pPr>
            <a:r>
              <a:rPr lang="fr-FR" sz="1800" kern="100">
                <a:latin typeface="Calibri"/>
                <a:cs typeface="Times New Roman"/>
              </a:rPr>
              <a:t>Education et orientation</a:t>
            </a:r>
            <a:endParaRPr lang="fr-FR" sz="1800">
              <a:latin typeface="Calibri"/>
              <a:cs typeface="Calibri"/>
            </a:endParaRPr>
          </a:p>
          <a:p>
            <a:pPr algn="just">
              <a:lnSpc>
                <a:spcPct val="120000"/>
              </a:lnSpc>
              <a:spcBef>
                <a:spcPts val="0"/>
              </a:spcBef>
            </a:pPr>
            <a:r>
              <a:rPr lang="fr-FR" sz="1800" kern="100">
                <a:latin typeface="Calibri"/>
                <a:ea typeface="Calibri"/>
                <a:cs typeface="Times New Roman"/>
              </a:rPr>
              <a:t>Inégalité, classes sociaux professionnelles</a:t>
            </a:r>
            <a:endParaRPr lang="fr-FR" sz="1800" kern="100">
              <a:latin typeface="Calibri"/>
              <a:ea typeface="Calibri"/>
              <a:cs typeface="Times New Roman" panose="02020603050405020304" pitchFamily="18" charset="0"/>
            </a:endParaRPr>
          </a:p>
          <a:p>
            <a:pPr algn="just">
              <a:lnSpc>
                <a:spcPct val="120000"/>
              </a:lnSpc>
              <a:spcBef>
                <a:spcPts val="0"/>
              </a:spcBef>
            </a:pPr>
            <a:r>
              <a:rPr lang="fr-FR" sz="1800" kern="100">
                <a:latin typeface="Calibri"/>
                <a:ea typeface="Calibri"/>
                <a:cs typeface="Times New Roman"/>
              </a:rPr>
              <a:t>Statistiques</a:t>
            </a:r>
            <a:endParaRPr lang="fr-FR" sz="1800" kern="100">
              <a:effectLst/>
              <a:latin typeface="Calibri"/>
              <a:ea typeface="Calibri"/>
              <a:cs typeface="Times New Roman" panose="02020603050405020304" pitchFamily="18" charset="0"/>
            </a:endParaRPr>
          </a:p>
          <a:p>
            <a:pPr algn="just">
              <a:lnSpc>
                <a:spcPct val="120000"/>
              </a:lnSpc>
              <a:spcBef>
                <a:spcPts val="0"/>
              </a:spcBef>
            </a:pPr>
            <a:r>
              <a:rPr lang="fr-FR" sz="1800" kern="100">
                <a:latin typeface="Calibri"/>
                <a:ea typeface="Calibri"/>
                <a:cs typeface="Calibri"/>
              </a:rPr>
              <a:t>Données temporelles et géographique</a:t>
            </a:r>
          </a:p>
          <a:p>
            <a:pPr algn="just">
              <a:lnSpc>
                <a:spcPct val="120000"/>
              </a:lnSpc>
              <a:spcBef>
                <a:spcPts val="0"/>
              </a:spcBef>
            </a:pPr>
            <a:r>
              <a:rPr lang="fr-FR" sz="1800" kern="100">
                <a:latin typeface="Calibri"/>
                <a:ea typeface="Calibri"/>
                <a:cs typeface="Times New Roman"/>
              </a:rPr>
              <a:t>France</a:t>
            </a:r>
            <a:endParaRPr lang="fr-FR" sz="1800" kern="100">
              <a:effectLst/>
              <a:latin typeface="Calibri"/>
              <a:ea typeface="Calibri"/>
              <a:cs typeface="Times New Roman" panose="02020603050405020304" pitchFamily="18" charset="0"/>
            </a:endParaRPr>
          </a:p>
          <a:p>
            <a:pPr algn="just">
              <a:lnSpc>
                <a:spcPct val="120000"/>
              </a:lnSpc>
              <a:spcBef>
                <a:spcPts val="0"/>
              </a:spcBef>
            </a:pP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70000"/>
              </a:lnSpc>
              <a:buNone/>
            </a:pPr>
            <a:endParaRPr lang="fr-FR" sz="1800" kern="1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buNone/>
            </a:pPr>
            <a:endParaRPr lang="fr-FR" sz="1800" kern="10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884519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43A12CCB9B7347838AB0A2C5659991" ma:contentTypeVersion="13" ma:contentTypeDescription="Crée un document." ma:contentTypeScope="" ma:versionID="8739580355981d79ec93a340c6a893c2">
  <xsd:schema xmlns:xsd="http://www.w3.org/2001/XMLSchema" xmlns:xs="http://www.w3.org/2001/XMLSchema" xmlns:p="http://schemas.microsoft.com/office/2006/metadata/properties" xmlns:ns2="13631e6a-fe8c-4e6d-b749-4a506ba507c5" xmlns:ns3="1d7b11f3-737a-4676-bc22-39a832585b4c" targetNamespace="http://schemas.microsoft.com/office/2006/metadata/properties" ma:root="true" ma:fieldsID="96fe65c7ebe4fbdd688f8334612a3cf3" ns2:_="" ns3:_="">
    <xsd:import namespace="13631e6a-fe8c-4e6d-b749-4a506ba507c5"/>
    <xsd:import namespace="1d7b11f3-737a-4676-bc22-39a832585b4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631e6a-fe8c-4e6d-b749-4a506ba507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Balises d’images" ma:readOnly="false" ma:fieldId="{5cf76f15-5ced-4ddc-b409-7134ff3c332f}" ma:taxonomyMulti="true" ma:sspId="94a43d38-6610-4186-890e-37907fc4e3f6" ma:termSetId="09814cd3-568e-fe90-9814-8d621ff8fb84" ma:anchorId="fba54fb3-c3e1-fe81-a776-ca4b69148c4d" ma:open="true" ma:isKeyword="false">
      <xsd:complexType>
        <xsd:sequence>
          <xsd:element ref="pc:Terms" minOccurs="0" maxOccurs="1"/>
        </xsd:sequence>
      </xsd:complexType>
    </xsd:element>
    <xsd:element name="MediaServiceLocation" ma:index="17" nillable="true" ma:displayNam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7b11f3-737a-4676-bc22-39a832585b4c"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TaxCatchAll" ma:index="16" nillable="true" ma:displayName="Taxonomy Catch All Column" ma:hidden="true" ma:list="{925ecf6a-59f1-49cf-990d-29dcbc581564}" ma:internalName="TaxCatchAll" ma:showField="CatchAllData" ma:web="1d7b11f3-737a-4676-bc22-39a832585b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d7b11f3-737a-4676-bc22-39a832585b4c" xsi:nil="true"/>
    <lcf76f155ced4ddcb4097134ff3c332f xmlns="13631e6a-fe8c-4e6d-b749-4a506ba507c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A7C559D-9EF9-407C-96A1-2519A093B377}">
  <ds:schemaRefs>
    <ds:schemaRef ds:uri="http://schemas.microsoft.com/sharepoint/v3/contenttype/forms"/>
  </ds:schemaRefs>
</ds:datastoreItem>
</file>

<file path=customXml/itemProps2.xml><?xml version="1.0" encoding="utf-8"?>
<ds:datastoreItem xmlns:ds="http://schemas.openxmlformats.org/officeDocument/2006/customXml" ds:itemID="{BC91FA8A-B2A0-4A68-98F1-E3410130495C}">
  <ds:schemaRefs>
    <ds:schemaRef ds:uri="13631e6a-fe8c-4e6d-b749-4a506ba507c5"/>
    <ds:schemaRef ds:uri="1d7b11f3-737a-4676-bc22-39a832585b4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0CEB3DE-B7C2-47EF-8068-FC9C0C36E771}">
  <ds:schemaRefs>
    <ds:schemaRef ds:uri="13631e6a-fe8c-4e6d-b749-4a506ba507c5"/>
    <ds:schemaRef ds:uri="1d7b11f3-737a-4676-bc22-39a832585b4c"/>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15</Notes>
  <HiddenSlides>1</HiddenSlide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Thème Office</vt:lpstr>
      <vt:lpstr>Thème Office</vt:lpstr>
      <vt:lpstr>Projet Data viz (3 semaines)  Camille Dusquene Aymeric Brody Zoé Delduc Juliette Tisseyre Emmanuel Goffi Wassim Mimeche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David Jung</dc:title>
  <dc:creator>David Jung</dc:creator>
  <cp:revision>8</cp:revision>
  <dcterms:created xsi:type="dcterms:W3CDTF">2023-02-24T09:08:23Z</dcterms:created>
  <dcterms:modified xsi:type="dcterms:W3CDTF">2023-05-02T08:17:09Z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0x0101000F43A12CCB9B7347838AB0A2C5659991</vt:lpwstr>
  </property>
</Properties>
</file>